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39" r:id="rId2"/>
    <p:sldId id="343" r:id="rId3"/>
    <p:sldId id="344" r:id="rId4"/>
    <p:sldId id="345" r:id="rId5"/>
    <p:sldId id="346" r:id="rId6"/>
    <p:sldId id="340" r:id="rId7"/>
    <p:sldId id="341" r:id="rId8"/>
    <p:sldId id="342" r:id="rId9"/>
    <p:sldId id="256" r:id="rId10"/>
    <p:sldId id="258" r:id="rId11"/>
    <p:sldId id="259" r:id="rId12"/>
    <p:sldId id="261" r:id="rId13"/>
    <p:sldId id="326" r:id="rId14"/>
    <p:sldId id="288" r:id="rId15"/>
    <p:sldId id="299" r:id="rId16"/>
    <p:sldId id="300" r:id="rId17"/>
    <p:sldId id="334" r:id="rId18"/>
    <p:sldId id="327" r:id="rId19"/>
    <p:sldId id="331" r:id="rId20"/>
    <p:sldId id="332" r:id="rId21"/>
    <p:sldId id="293" r:id="rId22"/>
    <p:sldId id="297" r:id="rId23"/>
    <p:sldId id="291" r:id="rId24"/>
    <p:sldId id="335" r:id="rId25"/>
    <p:sldId id="263" r:id="rId26"/>
    <p:sldId id="264" r:id="rId27"/>
    <p:sldId id="265" r:id="rId28"/>
    <p:sldId id="294" r:id="rId29"/>
    <p:sldId id="267" r:id="rId30"/>
    <p:sldId id="302" r:id="rId31"/>
    <p:sldId id="268" r:id="rId32"/>
    <p:sldId id="303" r:id="rId33"/>
    <p:sldId id="305" r:id="rId34"/>
    <p:sldId id="269" r:id="rId35"/>
    <p:sldId id="306" r:id="rId36"/>
    <p:sldId id="270" r:id="rId37"/>
    <p:sldId id="308" r:id="rId38"/>
    <p:sldId id="271" r:id="rId39"/>
    <p:sldId id="295" r:id="rId40"/>
    <p:sldId id="298" r:id="rId41"/>
    <p:sldId id="276" r:id="rId42"/>
    <p:sldId id="311" r:id="rId43"/>
    <p:sldId id="320" r:id="rId44"/>
    <p:sldId id="313" r:id="rId45"/>
    <p:sldId id="314" r:id="rId46"/>
    <p:sldId id="315" r:id="rId47"/>
    <p:sldId id="316" r:id="rId48"/>
    <p:sldId id="337" r:id="rId49"/>
    <p:sldId id="323" r:id="rId50"/>
    <p:sldId id="31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C0504D"/>
    <a:srgbClr val="D90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80" d="100"/>
          <a:sy n="80" d="100"/>
        </p:scale>
        <p:origin x="-80" y="1456"/>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AECCA2-B88A-4633-8F95-226840B23247}" type="doc">
      <dgm:prSet loTypeId="urn:microsoft.com/office/officeart/2005/8/layout/gear1" loCatId="relationship" qsTypeId="urn:microsoft.com/office/officeart/2005/8/quickstyle/simple5" qsCatId="simple" csTypeId="urn:microsoft.com/office/officeart/2005/8/colors/colorful2" csCatId="colorful" phldr="1"/>
      <dgm:spPr/>
    </dgm:pt>
    <dgm:pt modelId="{CC3DBD1D-CA27-44DD-AB6D-C26C3DFBFC9C}">
      <dgm:prSet phldrT="[Text]" custT="1"/>
      <dgm:spPr/>
      <dgm:t>
        <a:bodyPr/>
        <a:lstStyle/>
        <a:p>
          <a:r>
            <a:rPr lang="en-US" sz="1800" dirty="0" smtClean="0"/>
            <a:t>Strategic</a:t>
          </a:r>
          <a:br>
            <a:rPr lang="en-US" sz="1800" dirty="0" smtClean="0"/>
          </a:br>
          <a:r>
            <a:rPr lang="en-US" sz="1800" dirty="0" smtClean="0"/>
            <a:t>Orchestrator</a:t>
          </a:r>
          <a:endParaRPr lang="en-US" sz="1800" dirty="0"/>
        </a:p>
      </dgm:t>
    </dgm:pt>
    <dgm:pt modelId="{E917CD2E-7A37-4D54-9713-F3C86941D598}" type="parTrans" cxnId="{057C6E30-28F1-4B01-BC8F-6FB3914B30F3}">
      <dgm:prSet/>
      <dgm:spPr/>
      <dgm:t>
        <a:bodyPr/>
        <a:lstStyle/>
        <a:p>
          <a:endParaRPr lang="en-US"/>
        </a:p>
      </dgm:t>
    </dgm:pt>
    <dgm:pt modelId="{8C1AF655-674A-4D57-B722-AA42678AA86B}" type="sibTrans" cxnId="{057C6E30-28F1-4B01-BC8F-6FB3914B30F3}">
      <dgm:prSet/>
      <dgm:spPr/>
      <dgm:t>
        <a:bodyPr/>
        <a:lstStyle/>
        <a:p>
          <a:endParaRPr lang="en-US"/>
        </a:p>
      </dgm:t>
    </dgm:pt>
    <dgm:pt modelId="{2B6ED74F-07A5-4BBA-BD00-0AF9EEC52D22}">
      <dgm:prSet phldrT="[Text]" custT="1"/>
      <dgm:spPr/>
      <dgm:t>
        <a:bodyPr/>
        <a:lstStyle/>
        <a:p>
          <a:r>
            <a:rPr lang="en-US" sz="1800" dirty="0" smtClean="0"/>
            <a:t>Business  Consultant</a:t>
          </a:r>
          <a:endParaRPr lang="en-US" sz="1800" dirty="0"/>
        </a:p>
      </dgm:t>
    </dgm:pt>
    <dgm:pt modelId="{425D889F-8BCC-485A-8447-7E940FC2AD42}" type="parTrans" cxnId="{E512661D-D321-4895-A1B3-A9B1F4EB1327}">
      <dgm:prSet/>
      <dgm:spPr/>
      <dgm:t>
        <a:bodyPr/>
        <a:lstStyle/>
        <a:p>
          <a:endParaRPr lang="en-US"/>
        </a:p>
      </dgm:t>
    </dgm:pt>
    <dgm:pt modelId="{AD2A9DCB-6296-4E14-93AB-F77B8979C8C8}" type="sibTrans" cxnId="{E512661D-D321-4895-A1B3-A9B1F4EB1327}">
      <dgm:prSet/>
      <dgm:spPr/>
      <dgm:t>
        <a:bodyPr/>
        <a:lstStyle/>
        <a:p>
          <a:endParaRPr lang="en-US"/>
        </a:p>
      </dgm:t>
    </dgm:pt>
    <dgm:pt modelId="{6964D2B2-0794-48FF-870F-B9D1CE0A7420}">
      <dgm:prSet phldrT="[Text]" custT="1"/>
      <dgm:spPr/>
      <dgm:t>
        <a:bodyPr/>
        <a:lstStyle/>
        <a:p>
          <a:r>
            <a:rPr lang="en-US" sz="1800" dirty="0" smtClean="0"/>
            <a:t>Long-Term Ally</a:t>
          </a:r>
          <a:endParaRPr lang="en-US" sz="1800" dirty="0"/>
        </a:p>
      </dgm:t>
    </dgm:pt>
    <dgm:pt modelId="{B1635584-C7A7-4B34-9042-E72EAC8E4FB8}" type="parTrans" cxnId="{8488332A-29D8-481A-88DB-CB9A88696EDE}">
      <dgm:prSet/>
      <dgm:spPr/>
      <dgm:t>
        <a:bodyPr/>
        <a:lstStyle/>
        <a:p>
          <a:endParaRPr lang="en-US"/>
        </a:p>
      </dgm:t>
    </dgm:pt>
    <dgm:pt modelId="{06EAD6C5-0244-4507-8036-45982F7541F1}" type="sibTrans" cxnId="{8488332A-29D8-481A-88DB-CB9A88696EDE}">
      <dgm:prSet/>
      <dgm:spPr/>
      <dgm:t>
        <a:bodyPr/>
        <a:lstStyle/>
        <a:p>
          <a:endParaRPr lang="en-US"/>
        </a:p>
      </dgm:t>
    </dgm:pt>
    <dgm:pt modelId="{DAAEAC9E-B3DB-46AF-9B31-6FC38D0E3B23}" type="pres">
      <dgm:prSet presAssocID="{A8AECCA2-B88A-4633-8F95-226840B23247}" presName="composite" presStyleCnt="0">
        <dgm:presLayoutVars>
          <dgm:chMax val="3"/>
          <dgm:animLvl val="lvl"/>
          <dgm:resizeHandles val="exact"/>
        </dgm:presLayoutVars>
      </dgm:prSet>
      <dgm:spPr/>
    </dgm:pt>
    <dgm:pt modelId="{BF93F84B-187F-4E29-A240-4DDE47117B54}" type="pres">
      <dgm:prSet presAssocID="{CC3DBD1D-CA27-44DD-AB6D-C26C3DFBFC9C}" presName="gear1" presStyleLbl="node1" presStyleIdx="0" presStyleCnt="3" custScaleX="106103" custScaleY="108859" custLinFactNeighborX="834" custLinFactNeighborY="1747">
        <dgm:presLayoutVars>
          <dgm:chMax val="1"/>
          <dgm:bulletEnabled val="1"/>
        </dgm:presLayoutVars>
      </dgm:prSet>
      <dgm:spPr/>
      <dgm:t>
        <a:bodyPr/>
        <a:lstStyle/>
        <a:p>
          <a:endParaRPr lang="en-US"/>
        </a:p>
      </dgm:t>
    </dgm:pt>
    <dgm:pt modelId="{5CACB3F8-BD56-499F-81C2-114C4EF44DB2}" type="pres">
      <dgm:prSet presAssocID="{CC3DBD1D-CA27-44DD-AB6D-C26C3DFBFC9C}" presName="gear1srcNode" presStyleLbl="node1" presStyleIdx="0" presStyleCnt="3"/>
      <dgm:spPr/>
      <dgm:t>
        <a:bodyPr/>
        <a:lstStyle/>
        <a:p>
          <a:endParaRPr lang="en-US"/>
        </a:p>
      </dgm:t>
    </dgm:pt>
    <dgm:pt modelId="{D8F9B407-7065-422A-80C4-0BD4FAAB980D}" type="pres">
      <dgm:prSet presAssocID="{CC3DBD1D-CA27-44DD-AB6D-C26C3DFBFC9C}" presName="gear1dstNode" presStyleLbl="node1" presStyleIdx="0" presStyleCnt="3"/>
      <dgm:spPr/>
      <dgm:t>
        <a:bodyPr/>
        <a:lstStyle/>
        <a:p>
          <a:endParaRPr lang="en-US"/>
        </a:p>
      </dgm:t>
    </dgm:pt>
    <dgm:pt modelId="{326C9AF3-5544-4352-90F5-E371866164B2}" type="pres">
      <dgm:prSet presAssocID="{2B6ED74F-07A5-4BBA-BD00-0AF9EEC52D22}" presName="gear2" presStyleLbl="node1" presStyleIdx="1" presStyleCnt="3" custScaleX="120029" custScaleY="112941" custLinFactNeighborX="-5682" custLinFactNeighborY="-12">
        <dgm:presLayoutVars>
          <dgm:chMax val="1"/>
          <dgm:bulletEnabled val="1"/>
        </dgm:presLayoutVars>
      </dgm:prSet>
      <dgm:spPr/>
      <dgm:t>
        <a:bodyPr/>
        <a:lstStyle/>
        <a:p>
          <a:endParaRPr lang="en-US"/>
        </a:p>
      </dgm:t>
    </dgm:pt>
    <dgm:pt modelId="{49344922-4A28-4187-B7C6-1D5FB1DAB929}" type="pres">
      <dgm:prSet presAssocID="{2B6ED74F-07A5-4BBA-BD00-0AF9EEC52D22}" presName="gear2srcNode" presStyleLbl="node1" presStyleIdx="1" presStyleCnt="3"/>
      <dgm:spPr/>
      <dgm:t>
        <a:bodyPr/>
        <a:lstStyle/>
        <a:p>
          <a:endParaRPr lang="en-US"/>
        </a:p>
      </dgm:t>
    </dgm:pt>
    <dgm:pt modelId="{C0BA25A6-DC89-41B3-8F50-476D8321C6AA}" type="pres">
      <dgm:prSet presAssocID="{2B6ED74F-07A5-4BBA-BD00-0AF9EEC52D22}" presName="gear2dstNode" presStyleLbl="node1" presStyleIdx="1" presStyleCnt="3"/>
      <dgm:spPr/>
      <dgm:t>
        <a:bodyPr/>
        <a:lstStyle/>
        <a:p>
          <a:endParaRPr lang="en-US"/>
        </a:p>
      </dgm:t>
    </dgm:pt>
    <dgm:pt modelId="{F44485F2-84A3-48A8-A7E3-6357BAACB5EA}" type="pres">
      <dgm:prSet presAssocID="{6964D2B2-0794-48FF-870F-B9D1CE0A7420}" presName="gear3" presStyleLbl="node1" presStyleIdx="2" presStyleCnt="3" custScaleX="110081" custScaleY="115092" custLinFactNeighborX="2254" custLinFactNeighborY="-4719"/>
      <dgm:spPr/>
      <dgm:t>
        <a:bodyPr/>
        <a:lstStyle/>
        <a:p>
          <a:endParaRPr lang="en-US"/>
        </a:p>
      </dgm:t>
    </dgm:pt>
    <dgm:pt modelId="{16A4E199-20C6-459B-951E-7B8F470A5CC5}" type="pres">
      <dgm:prSet presAssocID="{6964D2B2-0794-48FF-870F-B9D1CE0A7420}" presName="gear3tx" presStyleLbl="node1" presStyleIdx="2" presStyleCnt="3">
        <dgm:presLayoutVars>
          <dgm:chMax val="1"/>
          <dgm:bulletEnabled val="1"/>
        </dgm:presLayoutVars>
      </dgm:prSet>
      <dgm:spPr/>
      <dgm:t>
        <a:bodyPr/>
        <a:lstStyle/>
        <a:p>
          <a:endParaRPr lang="en-US"/>
        </a:p>
      </dgm:t>
    </dgm:pt>
    <dgm:pt modelId="{37EE0E67-2ACC-46DD-91E6-88A3B59AFC04}" type="pres">
      <dgm:prSet presAssocID="{6964D2B2-0794-48FF-870F-B9D1CE0A7420}" presName="gear3srcNode" presStyleLbl="node1" presStyleIdx="2" presStyleCnt="3"/>
      <dgm:spPr/>
      <dgm:t>
        <a:bodyPr/>
        <a:lstStyle/>
        <a:p>
          <a:endParaRPr lang="en-US"/>
        </a:p>
      </dgm:t>
    </dgm:pt>
    <dgm:pt modelId="{E1593C9E-5829-4E85-B0E8-309A8460C4F5}" type="pres">
      <dgm:prSet presAssocID="{6964D2B2-0794-48FF-870F-B9D1CE0A7420}" presName="gear3dstNode" presStyleLbl="node1" presStyleIdx="2" presStyleCnt="3"/>
      <dgm:spPr/>
      <dgm:t>
        <a:bodyPr/>
        <a:lstStyle/>
        <a:p>
          <a:endParaRPr lang="en-US"/>
        </a:p>
      </dgm:t>
    </dgm:pt>
    <dgm:pt modelId="{E58C8CC0-F141-4A3E-8A1C-5979E6E30E3B}" type="pres">
      <dgm:prSet presAssocID="{8C1AF655-674A-4D57-B722-AA42678AA86B}" presName="connector1" presStyleLbl="sibTrans2D1" presStyleIdx="0" presStyleCnt="3"/>
      <dgm:spPr/>
      <dgm:t>
        <a:bodyPr/>
        <a:lstStyle/>
        <a:p>
          <a:endParaRPr lang="en-US"/>
        </a:p>
      </dgm:t>
    </dgm:pt>
    <dgm:pt modelId="{48B32D88-3327-40EB-8B2F-0A9D71A34578}" type="pres">
      <dgm:prSet presAssocID="{AD2A9DCB-6296-4E14-93AB-F77B8979C8C8}" presName="connector2" presStyleLbl="sibTrans2D1" presStyleIdx="1" presStyleCnt="3"/>
      <dgm:spPr/>
      <dgm:t>
        <a:bodyPr/>
        <a:lstStyle/>
        <a:p>
          <a:endParaRPr lang="en-US"/>
        </a:p>
      </dgm:t>
    </dgm:pt>
    <dgm:pt modelId="{D90C1E79-8602-441D-BF49-941DE8508722}" type="pres">
      <dgm:prSet presAssocID="{06EAD6C5-0244-4507-8036-45982F7541F1}" presName="connector3" presStyleLbl="sibTrans2D1" presStyleIdx="2" presStyleCnt="3"/>
      <dgm:spPr/>
      <dgm:t>
        <a:bodyPr/>
        <a:lstStyle/>
        <a:p>
          <a:endParaRPr lang="en-US"/>
        </a:p>
      </dgm:t>
    </dgm:pt>
  </dgm:ptLst>
  <dgm:cxnLst>
    <dgm:cxn modelId="{E512661D-D321-4895-A1B3-A9B1F4EB1327}" srcId="{A8AECCA2-B88A-4633-8F95-226840B23247}" destId="{2B6ED74F-07A5-4BBA-BD00-0AF9EEC52D22}" srcOrd="1" destOrd="0" parTransId="{425D889F-8BCC-485A-8447-7E940FC2AD42}" sibTransId="{AD2A9DCB-6296-4E14-93AB-F77B8979C8C8}"/>
    <dgm:cxn modelId="{6906F212-1453-4F82-837A-285442935C2F}" type="presOf" srcId="{8C1AF655-674A-4D57-B722-AA42678AA86B}" destId="{E58C8CC0-F141-4A3E-8A1C-5979E6E30E3B}" srcOrd="0" destOrd="0" presId="urn:microsoft.com/office/officeart/2005/8/layout/gear1"/>
    <dgm:cxn modelId="{8F429A24-8CF0-4306-8516-BA142DAD56EA}" type="presOf" srcId="{6964D2B2-0794-48FF-870F-B9D1CE0A7420}" destId="{16A4E199-20C6-459B-951E-7B8F470A5CC5}" srcOrd="1" destOrd="0" presId="urn:microsoft.com/office/officeart/2005/8/layout/gear1"/>
    <dgm:cxn modelId="{B3A2D133-5D53-4DFD-93B7-C526F0051ADE}" type="presOf" srcId="{6964D2B2-0794-48FF-870F-B9D1CE0A7420}" destId="{F44485F2-84A3-48A8-A7E3-6357BAACB5EA}" srcOrd="0" destOrd="0" presId="urn:microsoft.com/office/officeart/2005/8/layout/gear1"/>
    <dgm:cxn modelId="{582A1624-0955-4E08-8206-28FD81B6C34B}" type="presOf" srcId="{AD2A9DCB-6296-4E14-93AB-F77B8979C8C8}" destId="{48B32D88-3327-40EB-8B2F-0A9D71A34578}" srcOrd="0" destOrd="0" presId="urn:microsoft.com/office/officeart/2005/8/layout/gear1"/>
    <dgm:cxn modelId="{09F3A152-0FC7-440C-819A-44EEBBF02BC4}" type="presOf" srcId="{2B6ED74F-07A5-4BBA-BD00-0AF9EEC52D22}" destId="{326C9AF3-5544-4352-90F5-E371866164B2}" srcOrd="0" destOrd="0" presId="urn:microsoft.com/office/officeart/2005/8/layout/gear1"/>
    <dgm:cxn modelId="{057C6E30-28F1-4B01-BC8F-6FB3914B30F3}" srcId="{A8AECCA2-B88A-4633-8F95-226840B23247}" destId="{CC3DBD1D-CA27-44DD-AB6D-C26C3DFBFC9C}" srcOrd="0" destOrd="0" parTransId="{E917CD2E-7A37-4D54-9713-F3C86941D598}" sibTransId="{8C1AF655-674A-4D57-B722-AA42678AA86B}"/>
    <dgm:cxn modelId="{C0217197-1F50-4053-ACC6-B5D572CF09B6}" type="presOf" srcId="{6964D2B2-0794-48FF-870F-B9D1CE0A7420}" destId="{37EE0E67-2ACC-46DD-91E6-88A3B59AFC04}" srcOrd="2" destOrd="0" presId="urn:microsoft.com/office/officeart/2005/8/layout/gear1"/>
    <dgm:cxn modelId="{8488332A-29D8-481A-88DB-CB9A88696EDE}" srcId="{A8AECCA2-B88A-4633-8F95-226840B23247}" destId="{6964D2B2-0794-48FF-870F-B9D1CE0A7420}" srcOrd="2" destOrd="0" parTransId="{B1635584-C7A7-4B34-9042-E72EAC8E4FB8}" sibTransId="{06EAD6C5-0244-4507-8036-45982F7541F1}"/>
    <dgm:cxn modelId="{A94290A4-5B62-4D3C-8988-68E20663B3DF}" type="presOf" srcId="{A8AECCA2-B88A-4633-8F95-226840B23247}" destId="{DAAEAC9E-B3DB-46AF-9B31-6FC38D0E3B23}" srcOrd="0" destOrd="0" presId="urn:microsoft.com/office/officeart/2005/8/layout/gear1"/>
    <dgm:cxn modelId="{74F38BB7-26D1-48BC-A548-37289319175B}" type="presOf" srcId="{CC3DBD1D-CA27-44DD-AB6D-C26C3DFBFC9C}" destId="{D8F9B407-7065-422A-80C4-0BD4FAAB980D}" srcOrd="2" destOrd="0" presId="urn:microsoft.com/office/officeart/2005/8/layout/gear1"/>
    <dgm:cxn modelId="{0C6BFA77-04C4-448F-8872-799BBCEC973D}" type="presOf" srcId="{CC3DBD1D-CA27-44DD-AB6D-C26C3DFBFC9C}" destId="{BF93F84B-187F-4E29-A240-4DDE47117B54}" srcOrd="0" destOrd="0" presId="urn:microsoft.com/office/officeart/2005/8/layout/gear1"/>
    <dgm:cxn modelId="{8A251EC1-B975-4382-BDB0-5E2E85DA6C22}" type="presOf" srcId="{6964D2B2-0794-48FF-870F-B9D1CE0A7420}" destId="{E1593C9E-5829-4E85-B0E8-309A8460C4F5}" srcOrd="3" destOrd="0" presId="urn:microsoft.com/office/officeart/2005/8/layout/gear1"/>
    <dgm:cxn modelId="{FA1B2499-8DC7-4989-9230-02F243B0B7EF}" type="presOf" srcId="{06EAD6C5-0244-4507-8036-45982F7541F1}" destId="{D90C1E79-8602-441D-BF49-941DE8508722}" srcOrd="0" destOrd="0" presId="urn:microsoft.com/office/officeart/2005/8/layout/gear1"/>
    <dgm:cxn modelId="{726F0D69-7CAE-4677-92F6-C0B06759D336}" type="presOf" srcId="{2B6ED74F-07A5-4BBA-BD00-0AF9EEC52D22}" destId="{C0BA25A6-DC89-41B3-8F50-476D8321C6AA}" srcOrd="2" destOrd="0" presId="urn:microsoft.com/office/officeart/2005/8/layout/gear1"/>
    <dgm:cxn modelId="{3CDE1E51-4478-4880-8658-4241928F341A}" type="presOf" srcId="{2B6ED74F-07A5-4BBA-BD00-0AF9EEC52D22}" destId="{49344922-4A28-4187-B7C6-1D5FB1DAB929}" srcOrd="1" destOrd="0" presId="urn:microsoft.com/office/officeart/2005/8/layout/gear1"/>
    <dgm:cxn modelId="{3298C5B9-7F9D-4195-9452-7FE824403B55}" type="presOf" srcId="{CC3DBD1D-CA27-44DD-AB6D-C26C3DFBFC9C}" destId="{5CACB3F8-BD56-499F-81C2-114C4EF44DB2}" srcOrd="1" destOrd="0" presId="urn:microsoft.com/office/officeart/2005/8/layout/gear1"/>
    <dgm:cxn modelId="{4152E83B-B842-447B-86AF-6AE30620C3C8}" type="presParOf" srcId="{DAAEAC9E-B3DB-46AF-9B31-6FC38D0E3B23}" destId="{BF93F84B-187F-4E29-A240-4DDE47117B54}" srcOrd="0" destOrd="0" presId="urn:microsoft.com/office/officeart/2005/8/layout/gear1"/>
    <dgm:cxn modelId="{CB33074E-68B3-4D4A-87A8-5F7520D9D322}" type="presParOf" srcId="{DAAEAC9E-B3DB-46AF-9B31-6FC38D0E3B23}" destId="{5CACB3F8-BD56-499F-81C2-114C4EF44DB2}" srcOrd="1" destOrd="0" presId="urn:microsoft.com/office/officeart/2005/8/layout/gear1"/>
    <dgm:cxn modelId="{41A1F0A7-6E20-4025-B932-F07DF00E8235}" type="presParOf" srcId="{DAAEAC9E-B3DB-46AF-9B31-6FC38D0E3B23}" destId="{D8F9B407-7065-422A-80C4-0BD4FAAB980D}" srcOrd="2" destOrd="0" presId="urn:microsoft.com/office/officeart/2005/8/layout/gear1"/>
    <dgm:cxn modelId="{AAE947FD-FDCB-44C4-A263-2A030F3946C0}" type="presParOf" srcId="{DAAEAC9E-B3DB-46AF-9B31-6FC38D0E3B23}" destId="{326C9AF3-5544-4352-90F5-E371866164B2}" srcOrd="3" destOrd="0" presId="urn:microsoft.com/office/officeart/2005/8/layout/gear1"/>
    <dgm:cxn modelId="{40A7812E-88DE-4F58-B3DB-FDA55AE2F2FE}" type="presParOf" srcId="{DAAEAC9E-B3DB-46AF-9B31-6FC38D0E3B23}" destId="{49344922-4A28-4187-B7C6-1D5FB1DAB929}" srcOrd="4" destOrd="0" presId="urn:microsoft.com/office/officeart/2005/8/layout/gear1"/>
    <dgm:cxn modelId="{E9563F31-8C73-44B8-A8FA-548327E887D2}" type="presParOf" srcId="{DAAEAC9E-B3DB-46AF-9B31-6FC38D0E3B23}" destId="{C0BA25A6-DC89-41B3-8F50-476D8321C6AA}" srcOrd="5" destOrd="0" presId="urn:microsoft.com/office/officeart/2005/8/layout/gear1"/>
    <dgm:cxn modelId="{6B860D69-1E6B-4A5F-9ACE-4A02B4C66716}" type="presParOf" srcId="{DAAEAC9E-B3DB-46AF-9B31-6FC38D0E3B23}" destId="{F44485F2-84A3-48A8-A7E3-6357BAACB5EA}" srcOrd="6" destOrd="0" presId="urn:microsoft.com/office/officeart/2005/8/layout/gear1"/>
    <dgm:cxn modelId="{5931C818-F6A1-4D1B-AA58-54BE2BB951C3}" type="presParOf" srcId="{DAAEAC9E-B3DB-46AF-9B31-6FC38D0E3B23}" destId="{16A4E199-20C6-459B-951E-7B8F470A5CC5}" srcOrd="7" destOrd="0" presId="urn:microsoft.com/office/officeart/2005/8/layout/gear1"/>
    <dgm:cxn modelId="{A6D4B03D-9650-4EFC-9A80-4B80CE6B71F8}" type="presParOf" srcId="{DAAEAC9E-B3DB-46AF-9B31-6FC38D0E3B23}" destId="{37EE0E67-2ACC-46DD-91E6-88A3B59AFC04}" srcOrd="8" destOrd="0" presId="urn:microsoft.com/office/officeart/2005/8/layout/gear1"/>
    <dgm:cxn modelId="{E00485F1-9F6A-4EF7-8E2D-E072417CABA1}" type="presParOf" srcId="{DAAEAC9E-B3DB-46AF-9B31-6FC38D0E3B23}" destId="{E1593C9E-5829-4E85-B0E8-309A8460C4F5}" srcOrd="9" destOrd="0" presId="urn:microsoft.com/office/officeart/2005/8/layout/gear1"/>
    <dgm:cxn modelId="{3FD0B836-CFCE-4554-B599-ADBF476E244C}" type="presParOf" srcId="{DAAEAC9E-B3DB-46AF-9B31-6FC38D0E3B23}" destId="{E58C8CC0-F141-4A3E-8A1C-5979E6E30E3B}" srcOrd="10" destOrd="0" presId="urn:microsoft.com/office/officeart/2005/8/layout/gear1"/>
    <dgm:cxn modelId="{F754609F-E8A5-4853-984B-42A57B3E540B}" type="presParOf" srcId="{DAAEAC9E-B3DB-46AF-9B31-6FC38D0E3B23}" destId="{48B32D88-3327-40EB-8B2F-0A9D71A34578}" srcOrd="11" destOrd="0" presId="urn:microsoft.com/office/officeart/2005/8/layout/gear1"/>
    <dgm:cxn modelId="{1D01ECCF-C564-44AA-A95A-917EB8801D38}" type="presParOf" srcId="{DAAEAC9E-B3DB-46AF-9B31-6FC38D0E3B23}" destId="{D90C1E79-8602-441D-BF49-941DE8508722}"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3F84B-187F-4E29-A240-4DDE47117B54}">
      <dsp:nvSpPr>
        <dsp:cNvPr id="0" name=""/>
        <dsp:cNvSpPr/>
      </dsp:nvSpPr>
      <dsp:spPr>
        <a:xfrm>
          <a:off x="2895601" y="1863506"/>
          <a:ext cx="2519840" cy="2585292"/>
        </a:xfrm>
        <a:prstGeom prst="gear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Strategic</a:t>
          </a:r>
          <a:br>
            <a:rPr lang="en-US" sz="1800" kern="1200" dirty="0" smtClean="0"/>
          </a:br>
          <a:r>
            <a:rPr lang="en-US" sz="1800" kern="1200" dirty="0" smtClean="0"/>
            <a:t>Orchestrator</a:t>
          </a:r>
          <a:endParaRPr lang="en-US" sz="1800" kern="1200" dirty="0"/>
        </a:p>
      </dsp:txBody>
      <dsp:txXfrm>
        <a:off x="3402201" y="2464750"/>
        <a:ext cx="1506640" cy="1337304"/>
      </dsp:txXfrm>
    </dsp:sp>
    <dsp:sp modelId="{326C9AF3-5544-4352-90F5-E371866164B2}">
      <dsp:nvSpPr>
        <dsp:cNvPr id="0" name=""/>
        <dsp:cNvSpPr/>
      </dsp:nvSpPr>
      <dsp:spPr>
        <a:xfrm>
          <a:off x="1295395" y="1295396"/>
          <a:ext cx="2073140" cy="1950716"/>
        </a:xfrm>
        <a:prstGeom prst="gear6">
          <a:avLst/>
        </a:prstGeom>
        <a:gradFill rotWithShape="0">
          <a:gsLst>
            <a:gs pos="0">
              <a:schemeClr val="accent2">
                <a:hueOff val="2340760"/>
                <a:satOff val="-2919"/>
                <a:lumOff val="686"/>
                <a:alphaOff val="0"/>
                <a:shade val="51000"/>
                <a:satMod val="130000"/>
              </a:schemeClr>
            </a:gs>
            <a:gs pos="80000">
              <a:schemeClr val="accent2">
                <a:hueOff val="2340760"/>
                <a:satOff val="-2919"/>
                <a:lumOff val="686"/>
                <a:alphaOff val="0"/>
                <a:shade val="93000"/>
                <a:satMod val="130000"/>
              </a:schemeClr>
            </a:gs>
            <a:gs pos="100000">
              <a:schemeClr val="accent2">
                <a:hueOff val="2340760"/>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Business  Consultant</a:t>
          </a:r>
          <a:endParaRPr lang="en-US" sz="1800" kern="1200" dirty="0"/>
        </a:p>
      </dsp:txBody>
      <dsp:txXfrm>
        <a:off x="1804289" y="1789463"/>
        <a:ext cx="1055352" cy="962582"/>
      </dsp:txXfrm>
    </dsp:sp>
    <dsp:sp modelId="{F44485F2-84A3-48A8-A7E3-6357BAACB5EA}">
      <dsp:nvSpPr>
        <dsp:cNvPr id="0" name=""/>
        <dsp:cNvSpPr/>
      </dsp:nvSpPr>
      <dsp:spPr>
        <a:xfrm rot="20700000">
          <a:off x="2510849" y="72549"/>
          <a:ext cx="1831865" cy="1978745"/>
        </a:xfrm>
        <a:prstGeom prst="gear6">
          <a:avLst/>
        </a:prstGeom>
        <a:gradFill rotWithShape="0">
          <a:gsLst>
            <a:gs pos="0">
              <a:schemeClr val="accent2">
                <a:hueOff val="4681520"/>
                <a:satOff val="-5839"/>
                <a:lumOff val="1373"/>
                <a:alphaOff val="0"/>
                <a:shade val="51000"/>
                <a:satMod val="130000"/>
              </a:schemeClr>
            </a:gs>
            <a:gs pos="80000">
              <a:schemeClr val="accent2">
                <a:hueOff val="4681520"/>
                <a:satOff val="-5839"/>
                <a:lumOff val="1373"/>
                <a:alphaOff val="0"/>
                <a:shade val="93000"/>
                <a:satMod val="130000"/>
              </a:schemeClr>
            </a:gs>
            <a:gs pos="100000">
              <a:schemeClr val="accent2">
                <a:hueOff val="4681520"/>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Long-Term Ally</a:t>
          </a:r>
          <a:endParaRPr lang="en-US" sz="1800" kern="1200" dirty="0"/>
        </a:p>
      </dsp:txBody>
      <dsp:txXfrm rot="-20700000">
        <a:off x="2903919" y="515258"/>
        <a:ext cx="1045725" cy="1093327"/>
      </dsp:txXfrm>
    </dsp:sp>
    <dsp:sp modelId="{E58C8CC0-F141-4A3E-8A1C-5979E6E30E3B}">
      <dsp:nvSpPr>
        <dsp:cNvPr id="0" name=""/>
        <dsp:cNvSpPr/>
      </dsp:nvSpPr>
      <dsp:spPr>
        <a:xfrm>
          <a:off x="2767008" y="1609562"/>
          <a:ext cx="3039872" cy="3039872"/>
        </a:xfrm>
        <a:prstGeom prst="circularArrow">
          <a:avLst>
            <a:gd name="adj1" fmla="val 4687"/>
            <a:gd name="adj2" fmla="val 299029"/>
            <a:gd name="adj3" fmla="val 2519093"/>
            <a:gd name="adj4" fmla="val 15854984"/>
            <a:gd name="adj5" fmla="val 5469"/>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48B32D88-3327-40EB-8B2F-0A9D71A34578}">
      <dsp:nvSpPr>
        <dsp:cNvPr id="0" name=""/>
        <dsp:cNvSpPr/>
      </dsp:nvSpPr>
      <dsp:spPr>
        <a:xfrm>
          <a:off x="1260621" y="1024667"/>
          <a:ext cx="2208657" cy="2208657"/>
        </a:xfrm>
        <a:prstGeom prst="leftCircularArrow">
          <a:avLst>
            <a:gd name="adj1" fmla="val 6452"/>
            <a:gd name="adj2" fmla="val 429999"/>
            <a:gd name="adj3" fmla="val 10489124"/>
            <a:gd name="adj4" fmla="val 14837806"/>
            <a:gd name="adj5" fmla="val 7527"/>
          </a:avLst>
        </a:prstGeom>
        <a:gradFill rotWithShape="0">
          <a:gsLst>
            <a:gs pos="0">
              <a:schemeClr val="accent2">
                <a:hueOff val="2340760"/>
                <a:satOff val="-2919"/>
                <a:lumOff val="686"/>
                <a:alphaOff val="0"/>
                <a:shade val="51000"/>
                <a:satMod val="130000"/>
              </a:schemeClr>
            </a:gs>
            <a:gs pos="80000">
              <a:schemeClr val="accent2">
                <a:hueOff val="2340760"/>
                <a:satOff val="-2919"/>
                <a:lumOff val="686"/>
                <a:alphaOff val="0"/>
                <a:shade val="93000"/>
                <a:satMod val="130000"/>
              </a:schemeClr>
            </a:gs>
            <a:gs pos="100000">
              <a:schemeClr val="accent2">
                <a:hueOff val="2340760"/>
                <a:satOff val="-2919"/>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90C1E79-8602-441D-BF49-941DE8508722}">
      <dsp:nvSpPr>
        <dsp:cNvPr id="0" name=""/>
        <dsp:cNvSpPr/>
      </dsp:nvSpPr>
      <dsp:spPr>
        <a:xfrm>
          <a:off x="2142465" y="-155438"/>
          <a:ext cx="2381377" cy="2381377"/>
        </a:xfrm>
        <a:prstGeom prst="circularArrow">
          <a:avLst>
            <a:gd name="adj1" fmla="val 5984"/>
            <a:gd name="adj2" fmla="val 394124"/>
            <a:gd name="adj3" fmla="val 13313824"/>
            <a:gd name="adj4" fmla="val 10508221"/>
            <a:gd name="adj5" fmla="val 6981"/>
          </a:avLst>
        </a:prstGeom>
        <a:gradFill rotWithShape="0">
          <a:gsLst>
            <a:gs pos="0">
              <a:schemeClr val="accent2">
                <a:hueOff val="4681520"/>
                <a:satOff val="-5839"/>
                <a:lumOff val="1373"/>
                <a:alphaOff val="0"/>
                <a:shade val="51000"/>
                <a:satMod val="130000"/>
              </a:schemeClr>
            </a:gs>
            <a:gs pos="80000">
              <a:schemeClr val="accent2">
                <a:hueOff val="4681520"/>
                <a:satOff val="-5839"/>
                <a:lumOff val="1373"/>
                <a:alphaOff val="0"/>
                <a:shade val="93000"/>
                <a:satMod val="130000"/>
              </a:schemeClr>
            </a:gs>
            <a:gs pos="100000">
              <a:schemeClr val="accent2">
                <a:hueOff val="4681520"/>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7FC065-5D16-48D8-BD78-EC636424E809}" type="datetimeFigureOut">
              <a:rPr lang="en-US" smtClean="0"/>
              <a:pPr/>
              <a:t>2/19/14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556487-3873-43C3-ADB1-463FA416D8D6}" type="slidenum">
              <a:rPr lang="en-US" smtClean="0"/>
              <a:pPr/>
              <a:t>‹#›</a:t>
            </a:fld>
            <a:endParaRPr lang="en-US"/>
          </a:p>
        </p:txBody>
      </p:sp>
    </p:spTree>
    <p:extLst>
      <p:ext uri="{BB962C8B-B14F-4D97-AF65-F5344CB8AC3E}">
        <p14:creationId xmlns:p14="http://schemas.microsoft.com/office/powerpoint/2010/main" val="259330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0A0FE-BBC5-40A6-8CC1-FCF085333536}" type="slidenum">
              <a:rPr lang="en-US"/>
              <a:pPr/>
              <a:t>10</a:t>
            </a:fld>
            <a:endParaRPr 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C8EBD-8755-4C56-AA74-B183003F96E6}" type="slidenum">
              <a:rPr lang="en-US"/>
              <a:pPr/>
              <a:t>27</a:t>
            </a:fld>
            <a:endParaRPr lang="en-US"/>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29</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30</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E41402-60EA-403F-88D7-11E2B87A1F29}" type="slidenum">
              <a:rPr lang="en-US"/>
              <a:pPr/>
              <a:t>31</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32</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33</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17DA67-37DB-4528-B744-E58DAB2378AF}" type="slidenum">
              <a:rPr lang="en-US"/>
              <a:pPr/>
              <a:t>34</a:t>
            </a:fld>
            <a:endParaRPr lang="en-US"/>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35</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6A4D9-FF32-4DB4-A944-B1FD7B8E9ACC}" type="slidenum">
              <a:rPr lang="en-US"/>
              <a:pPr/>
              <a:t>36</a:t>
            </a:fld>
            <a:endParaRPr lang="en-US"/>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5767A3-86E8-49D1-860B-119122555381}" type="slidenum">
              <a:rPr lang="en-US"/>
              <a:pPr/>
              <a:t>37</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EBEC68-F179-4BF1-9B57-1DC88996F7EE}" type="slidenum">
              <a:rPr lang="en-US"/>
              <a:pPr/>
              <a:t>11</a:t>
            </a:fld>
            <a:endParaRPr 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5C3A7E-D0CF-40CE-BAAE-52A2B5D16E16}" type="slidenum">
              <a:rPr lang="en-US"/>
              <a:pPr/>
              <a:t>38</a:t>
            </a:fld>
            <a:endParaRPr lang="en-US"/>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481E2-A389-4126-9866-41A1CBB67B6F}" type="slidenum">
              <a:rPr lang="en-US"/>
              <a:pPr/>
              <a:t>40</a:t>
            </a:fld>
            <a:endParaRPr lang="en-US"/>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B3ED9A-CFCC-4518-8267-B0FA48AEF6E9}" type="slidenum">
              <a:rPr lang="en-US"/>
              <a:pPr/>
              <a:t>41</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B62727-1519-4098-8DE2-5ECD1783E6DE}" type="slidenum">
              <a:rPr lang="en-US"/>
              <a:pPr/>
              <a:t>42</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3E2C03-F9FA-4ACC-BAA0-8F9B4CAA9C1C}" type="slidenum">
              <a:rPr lang="en-US"/>
              <a:pPr/>
              <a:t>44</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en-US"/>
              <a:t>Note:  Not all salespeople make good leaders….some salespeople have trouble making the adjustment positions involving a lot of administrative work (e.g., management positions).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AAAA5-9008-43CF-951A-82484F29ADEA}" type="slidenum">
              <a:rPr lang="en-US"/>
              <a:pPr/>
              <a:t>45</a:t>
            </a:fld>
            <a:endParaRPr lang="en-US"/>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38C523-53FC-4B99-9BC6-9D3242BB8C2B}" type="slidenum">
              <a:rPr lang="en-US"/>
              <a:pPr/>
              <a:t>46</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9C2F0F-5F67-4B64-8754-DAB8C8C34B3B}" type="slidenum">
              <a:rPr lang="en-US"/>
              <a:pPr/>
              <a:t>47</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42ADD-B329-4BCD-BE11-67EFC225112C}" type="slidenum">
              <a:rPr lang="en-US"/>
              <a:pPr/>
              <a:t>48</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42ADD-B329-4BCD-BE11-67EFC225112C}" type="slidenum">
              <a:rPr lang="en-US"/>
              <a:pPr/>
              <a:t>49</a:t>
            </a:fld>
            <a:endParaRPr 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66A71-CCCB-407D-8835-24FA0380A9DC}" type="slidenum">
              <a:rPr lang="en-US"/>
              <a:pPr/>
              <a:t>12</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49CF53-5526-4593-A16A-616AFB1820B8}" type="slidenum">
              <a:rPr lang="en-US"/>
              <a:pPr/>
              <a:t>50</a:t>
            </a:fld>
            <a:endParaRPr 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C66A71-CCCB-407D-8835-24FA0380A9DC}" type="slidenum">
              <a:rPr lang="en-US"/>
              <a:pPr/>
              <a:t>13</a:t>
            </a:fld>
            <a:endParaRPr 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556487-3873-43C3-ADB1-463FA416D8D6}" type="slidenum">
              <a:rPr lang="en-US" smtClean="0"/>
              <a:pPr/>
              <a:t>21</a:t>
            </a:fld>
            <a:endParaRPr lang="en-US"/>
          </a:p>
        </p:txBody>
      </p:sp>
    </p:spTree>
    <p:extLst>
      <p:ext uri="{BB962C8B-B14F-4D97-AF65-F5344CB8AC3E}">
        <p14:creationId xmlns:p14="http://schemas.microsoft.com/office/powerpoint/2010/main" val="152277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B9F0E-C287-4530-9FA8-4FD7F276598E}" type="slidenum">
              <a:rPr lang="en-US"/>
              <a:pPr/>
              <a:t>23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B9F0E-C287-4530-9FA8-4FD7F276598E}" type="slidenum">
              <a:rPr lang="en-US"/>
              <a:pPr/>
              <a:t>24</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84FAD-913B-4270-A4BE-B94504DFE206}" type="slidenum">
              <a:rPr lang="en-US"/>
              <a:pPr/>
              <a:t>25</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9A80B-99E6-4EFD-91A2-EAC77CACC579}" type="slidenum">
              <a:rPr lang="en-US"/>
              <a:pPr/>
              <a:t>26</a:t>
            </a:fld>
            <a:endParaRPr lang="en-US"/>
          </a:p>
        </p:txBody>
      </p:sp>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descr="IngramSELL3CO.jp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ctrTitle"/>
          </p:nvPr>
        </p:nvSpPr>
        <p:spPr>
          <a:xfrm>
            <a:off x="0" y="1981200"/>
            <a:ext cx="3124200" cy="2590800"/>
          </a:xfrm>
        </p:spPr>
        <p:txBody>
          <a:bodyPr/>
          <a:lstStyle>
            <a:lvl1pPr>
              <a:defRPr sz="4400" spc="-150">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0" y="4800600"/>
            <a:ext cx="3200400" cy="15240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6" name="TextBox 5"/>
          <p:cNvSpPr txBox="1"/>
          <p:nvPr userDrawn="1"/>
        </p:nvSpPr>
        <p:spPr>
          <a:xfrm>
            <a:off x="228600" y="228600"/>
            <a:ext cx="2590800" cy="1862048"/>
          </a:xfrm>
          <a:prstGeom prst="rect">
            <a:avLst/>
          </a:prstGeom>
          <a:noFill/>
        </p:spPr>
        <p:txBody>
          <a:bodyPr wrap="square" rtlCol="0">
            <a:spAutoFit/>
          </a:bodyPr>
          <a:lstStyle/>
          <a:p>
            <a:pPr algn="ctr"/>
            <a:r>
              <a:rPr lang="en-US" sz="11500" b="0" i="0" dirty="0" smtClean="0">
                <a:solidFill>
                  <a:schemeClr val="bg1"/>
                </a:solidFill>
                <a:latin typeface="Constantia"/>
                <a:cs typeface="Constantia"/>
              </a:rPr>
              <a:t>1</a:t>
            </a:r>
            <a:endParaRPr lang="en-US" sz="11500" b="0" i="0" dirty="0">
              <a:solidFill>
                <a:schemeClr val="bg1"/>
              </a:solidFill>
              <a:latin typeface="Constantia"/>
              <a:cs typeface="Constantia"/>
            </a:endParaRPr>
          </a:p>
        </p:txBody>
      </p:sp>
      <p:sp>
        <p:nvSpPr>
          <p:cNvPr id="8" name="Text Box 17"/>
          <p:cNvSpPr txBox="1">
            <a:spLocks noChangeArrowheads="1"/>
          </p:cNvSpPr>
          <p:nvPr userDrawn="1"/>
        </p:nvSpPr>
        <p:spPr bwMode="auto">
          <a:xfrm>
            <a:off x="0" y="6477000"/>
            <a:ext cx="3886200" cy="33855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chemeClr val="tx1"/>
                </a:solidFill>
                <a:latin typeface="Arial" pitchFamily="-111" charset="0"/>
                <a:ea typeface="ＭＳ Ｐゴシック" pitchFamily="-111" charset="-128"/>
                <a:cs typeface="ＭＳ Ｐゴシック" pitchFamily="-111" charset="-128"/>
              </a:rPr>
              <a:t>©2013 Cengage Learning. All Rights Reserved. May not be scanned, copied or duplicated, or posted to a publicly accessible website, in whole or in part.</a:t>
            </a: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a:prstGeom prst="rect">
            <a:avLst/>
          </a:prstGeom>
        </p:spPr>
        <p:txBody>
          <a:bodyPr/>
          <a:lstStyle>
            <a:lvl1pPr>
              <a:defRPr/>
            </a:lvl1pPr>
          </a:lstStyle>
          <a:p>
            <a:fld id="{73BDF827-42CE-4FBA-BEEB-86BBAF44D14A}"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p:spPr>
        <p:txBody>
          <a:bodyPr/>
          <a:lstStyle/>
          <a:p>
            <a:endParaRPr lang="en-US"/>
          </a:p>
        </p:txBody>
      </p:sp>
      <p:sp>
        <p:nvSpPr>
          <p:cNvPr id="4" name="Date Placeholder 3"/>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133600" cy="476250"/>
          </a:xfrm>
          <a:prstGeom prst="rect">
            <a:avLst/>
          </a:prstGeom>
        </p:spPr>
        <p:txBody>
          <a:bodyPr/>
          <a:lstStyle>
            <a:lvl1pPr>
              <a:defRPr/>
            </a:lvl1pPr>
          </a:lstStyle>
          <a:p>
            <a:fld id="{313FE484-0E30-4DDE-9808-F3238A8DDE3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67D4D3D-608E-4FC1-A5DE-10BE4C912573}" type="datetimeFigureOut">
              <a:rPr lang="en-US" smtClean="0"/>
              <a:pPr/>
              <a:t>2/19/14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EF98730-5AAC-45A2-A80A-3BDE0A1F78E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IngramSELL32.jpg"/>
          <p:cNvPicPr>
            <a:picLocks noChangeAspect="1"/>
          </p:cNvPicPr>
          <p:nvPr userDrawn="1"/>
        </p:nvPicPr>
        <p:blipFill>
          <a:blip r:embed="rId15"/>
          <a:stretch>
            <a:fillRect/>
          </a:stretch>
        </p:blipFill>
        <p:spPr>
          <a:xfrm>
            <a:off x="0" y="0"/>
            <a:ext cx="9144000" cy="6858000"/>
          </a:xfrm>
          <a:prstGeom prst="rect">
            <a:avLst/>
          </a:prstGeom>
        </p:spPr>
      </p:pic>
      <p:sp>
        <p:nvSpPr>
          <p:cNvPr id="2" name="Title Placeholder 1"/>
          <p:cNvSpPr>
            <a:spLocks noGrp="1"/>
          </p:cNvSpPr>
          <p:nvPr>
            <p:ph type="title"/>
          </p:nvPr>
        </p:nvSpPr>
        <p:spPr>
          <a:xfrm>
            <a:off x="0" y="0"/>
            <a:ext cx="9144000" cy="12954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14400" y="1600200"/>
            <a:ext cx="7162800" cy="48307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Box 4"/>
          <p:cNvSpPr txBox="1"/>
          <p:nvPr userDrawn="1"/>
        </p:nvSpPr>
        <p:spPr>
          <a:xfrm>
            <a:off x="8042468" y="127337"/>
            <a:ext cx="1152331" cy="1015663"/>
          </a:xfrm>
          <a:prstGeom prst="rect">
            <a:avLst/>
          </a:prstGeom>
          <a:noFill/>
        </p:spPr>
        <p:txBody>
          <a:bodyPr wrap="square" rtlCol="0">
            <a:spAutoFit/>
          </a:bodyPr>
          <a:lstStyle/>
          <a:p>
            <a:pPr algn="ctr"/>
            <a:r>
              <a:rPr lang="en-US" sz="6000" b="0" i="0" dirty="0" smtClean="0">
                <a:solidFill>
                  <a:schemeClr val="bg1"/>
                </a:solidFill>
                <a:latin typeface="Constantia"/>
                <a:cs typeface="Constantia"/>
              </a:rPr>
              <a:t>1</a:t>
            </a:r>
            <a:endParaRPr lang="en-US" sz="6000" b="0" i="0" dirty="0">
              <a:solidFill>
                <a:schemeClr val="bg1"/>
              </a:solidFill>
              <a:latin typeface="Constantia"/>
              <a:cs typeface="Constantia"/>
            </a:endParaRPr>
          </a:p>
        </p:txBody>
      </p:sp>
      <p:sp>
        <p:nvSpPr>
          <p:cNvPr id="8" name="Text Box 17"/>
          <p:cNvSpPr txBox="1">
            <a:spLocks noChangeArrowheads="1"/>
          </p:cNvSpPr>
          <p:nvPr userDrawn="1"/>
        </p:nvSpPr>
        <p:spPr bwMode="auto">
          <a:xfrm>
            <a:off x="533400" y="6629400"/>
            <a:ext cx="7467600" cy="215444"/>
          </a:xfrm>
          <a:prstGeom prst="rect">
            <a:avLst/>
          </a:prstGeom>
          <a:noFill/>
          <a:ln w="9525">
            <a:noFill/>
            <a:miter lim="800000"/>
            <a:headEnd/>
            <a:tailEnd/>
          </a:ln>
        </p:spPr>
        <p:txBody>
          <a:bodyPr wrap="square">
            <a:prstTxWarp prst="textNoShape">
              <a:avLst/>
            </a:prstTxWarp>
            <a:spAutoFit/>
          </a:bodyPr>
          <a:lstStyle/>
          <a:p>
            <a:pPr>
              <a:spcBef>
                <a:spcPct val="50000"/>
              </a:spcBef>
              <a:defRPr/>
            </a:pPr>
            <a:r>
              <a:rPr lang="en-US" sz="800" dirty="0">
                <a:solidFill>
                  <a:srgbClr val="BFBFBF"/>
                </a:solidFill>
                <a:latin typeface="Arial" pitchFamily="-111" charset="0"/>
                <a:ea typeface="ＭＳ Ｐゴシック" pitchFamily="-111" charset="-128"/>
                <a:cs typeface="ＭＳ Ｐゴシック" pitchFamily="-111" charset="-128"/>
              </a:rPr>
              <a:t>©2013 Cengage Learning. All Rights Reserved. May not be scanned, copied or duplicated, or posted to a publicly accessible website, in whole or in part.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600" b="0" i="0" kern="1200">
          <a:solidFill>
            <a:srgbClr val="D90202"/>
          </a:solidFill>
          <a:latin typeface="Constantia"/>
          <a:ea typeface="+mj-ea"/>
          <a:cs typeface="Constantia"/>
        </a:defRPr>
      </a:lvl1pPr>
    </p:titleStyle>
    <p:bodyStyle>
      <a:lvl1pPr marL="342900" indent="-342900" algn="l" defTabSz="914400" rtl="0" eaLnBrk="1" latinLnBrk="0" hangingPunct="1">
        <a:spcBef>
          <a:spcPct val="20000"/>
        </a:spcBef>
        <a:buClr>
          <a:srgbClr val="D9020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png"/><Relationship Id="rId1" Type="http://schemas.openxmlformats.org/officeDocument/2006/relationships/tags" Target="../tags/tag1.xml"/><Relationship Id="rId2"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0.pn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microsoft.com/office/2007/relationships/hdphoto" Target="../media/hdphoto1.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microsoft.com/office/2007/relationships/hdphoto" Target="../media/hdphoto2.wdp"/><Relationship Id="rId6" Type="http://schemas.openxmlformats.org/officeDocument/2006/relationships/slide" Target="slide31.xml"/><Relationship Id="rId7"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4.xml"/><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6.xml"/><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slide" Target="slide38.xml"/><Relationship Id="rId5"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 Id="rId3" Type="http://schemas.microsoft.com/office/2007/relationships/hdphoto" Target="../media/hdphoto3.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 Id="rId3" Type="http://schemas.microsoft.com/office/2007/relationships/hdphoto" Target="../media/hdphoto4.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smtClean="0">
                <a:latin typeface="Tahoma" charset="0"/>
              </a:rPr>
              <a:t>February 12,2014</a:t>
            </a:r>
            <a:endParaRPr lang="en-US" dirty="0">
              <a:latin typeface="Tahoma" charset="0"/>
            </a:endParaRPr>
          </a:p>
        </p:txBody>
      </p:sp>
      <p:sp>
        <p:nvSpPr>
          <p:cNvPr id="25602" name="Content Placeholder 2"/>
          <p:cNvSpPr>
            <a:spLocks noGrp="1"/>
          </p:cNvSpPr>
          <p:nvPr>
            <p:ph idx="1"/>
          </p:nvPr>
        </p:nvSpPr>
        <p:spPr/>
        <p:txBody>
          <a:bodyPr/>
          <a:lstStyle/>
          <a:p>
            <a:r>
              <a:rPr lang="en-US" dirty="0" smtClean="0">
                <a:latin typeface="Tahoma" charset="0"/>
              </a:rPr>
              <a:t>Personal Selling</a:t>
            </a:r>
            <a:endParaRPr lang="en-US" dirty="0">
              <a:latin typeface="Tahoma" charset="0"/>
            </a:endParaRPr>
          </a:p>
          <a:p>
            <a:r>
              <a:rPr lang="en-US" dirty="0" smtClean="0">
                <a:latin typeface="Tahoma" charset="0"/>
              </a:rPr>
              <a:t>MKTG 433</a:t>
            </a:r>
          </a:p>
          <a:p>
            <a:r>
              <a:rPr lang="en-US" dirty="0" smtClean="0">
                <a:latin typeface="Tahoma" charset="0"/>
              </a:rPr>
              <a:t>Picking your organization and partner</a:t>
            </a:r>
          </a:p>
          <a:p>
            <a:r>
              <a:rPr lang="en-US" dirty="0" smtClean="0">
                <a:latin typeface="Tahoma" charset="0"/>
              </a:rPr>
              <a:t>More CCCF</a:t>
            </a:r>
          </a:p>
          <a:p>
            <a:r>
              <a:rPr lang="en-US" dirty="0" smtClean="0">
                <a:latin typeface="Tahoma" charset="0"/>
              </a:rPr>
              <a:t>Chapter one of Sell</a:t>
            </a:r>
          </a:p>
          <a:p>
            <a:endParaRPr lang="en-US" dirty="0" smtClean="0">
              <a:latin typeface="Tahoma" charset="0"/>
            </a:endParaRPr>
          </a:p>
          <a:p>
            <a:endParaRPr lang="en-US" dirty="0">
              <a:latin typeface="Tahoma" charset="0"/>
            </a:endParaRPr>
          </a:p>
        </p:txBody>
      </p:sp>
    </p:spTree>
    <p:extLst>
      <p:ext uri="{BB962C8B-B14F-4D97-AF65-F5344CB8AC3E}">
        <p14:creationId xmlns:p14="http://schemas.microsoft.com/office/powerpoint/2010/main" val="42182924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0"/>
            <a:ext cx="7391400" cy="1417638"/>
          </a:xfrm>
        </p:spPr>
        <p:txBody>
          <a:bodyPr/>
          <a:lstStyle/>
          <a:p>
            <a:r>
              <a:rPr lang="en-US" dirty="0"/>
              <a:t>Learning Objectives</a:t>
            </a:r>
          </a:p>
        </p:txBody>
      </p:sp>
      <p:sp>
        <p:nvSpPr>
          <p:cNvPr id="10243" name="Rectangle 3"/>
          <p:cNvSpPr>
            <a:spLocks noGrp="1" noChangeArrowheads="1"/>
          </p:cNvSpPr>
          <p:nvPr>
            <p:ph type="body" idx="1"/>
          </p:nvPr>
        </p:nvSpPr>
        <p:spPr>
          <a:xfrm>
            <a:off x="1828800" y="1828800"/>
            <a:ext cx="6400800" cy="3733800"/>
          </a:xfrm>
        </p:spPr>
        <p:txBody>
          <a:bodyPr>
            <a:noAutofit/>
          </a:bodyPr>
          <a:lstStyle/>
          <a:p>
            <a:pPr marL="0" indent="0">
              <a:buFontTx/>
              <a:buNone/>
            </a:pPr>
            <a:r>
              <a:rPr lang="en-US" sz="2400" dirty="0" smtClean="0"/>
              <a:t>Define personal selling and describe its unique characteristics as a marketing communications tool. </a:t>
            </a:r>
          </a:p>
          <a:p>
            <a:pPr marL="0" indent="0">
              <a:buFontTx/>
              <a:buNone/>
            </a:pPr>
            <a:endParaRPr lang="en-US" sz="2400" dirty="0" smtClean="0"/>
          </a:p>
          <a:p>
            <a:pPr marL="0" indent="0">
              <a:buNone/>
            </a:pPr>
            <a:r>
              <a:rPr lang="en-US" sz="2400" dirty="0" smtClean="0"/>
              <a:t>Distinguish between transaction-focused traditional selling and trust-based relationship selling, with the latter focusing on customer value and sales dialogue.</a:t>
            </a:r>
          </a:p>
          <a:p>
            <a:pPr marL="0" indent="0">
              <a:buNone/>
            </a:pPr>
            <a:endParaRPr lang="en-US" sz="2400" dirty="0" smtClean="0"/>
          </a:p>
          <a:p>
            <a:pPr marL="0" indent="0">
              <a:buFontTx/>
              <a:buNone/>
            </a:pPr>
            <a:r>
              <a:rPr lang="en-US" sz="2400" dirty="0" smtClean="0"/>
              <a:t>Understand sales professionalism as a key driver in the continued evolution of personal selling.</a:t>
            </a:r>
            <a:endParaRPr lang="en-US" sz="2400" dirty="0"/>
          </a:p>
        </p:txBody>
      </p:sp>
      <p:grpSp>
        <p:nvGrpSpPr>
          <p:cNvPr id="8" name="Group 7"/>
          <p:cNvGrpSpPr/>
          <p:nvPr/>
        </p:nvGrpSpPr>
        <p:grpSpPr>
          <a:xfrm>
            <a:off x="914400" y="1828800"/>
            <a:ext cx="880073" cy="589767"/>
            <a:chOff x="2256183" y="3728808"/>
            <a:chExt cx="880073" cy="589767"/>
          </a:xfrm>
        </p:grpSpPr>
        <p:sp>
          <p:nvSpPr>
            <p:cNvPr id="9" name="TextBox 8"/>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0" name="Oval 9"/>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3200" y="3733800"/>
              <a:ext cx="393056" cy="584775"/>
            </a:xfrm>
            <a:prstGeom prst="rect">
              <a:avLst/>
            </a:prstGeom>
          </p:spPr>
          <p:txBody>
            <a:bodyPr wrap="none">
              <a:spAutoFit/>
            </a:bodyPr>
            <a:lstStyle/>
            <a:p>
              <a:r>
                <a:rPr lang="en-US" sz="3200" b="1" dirty="0" smtClean="0">
                  <a:solidFill>
                    <a:srgbClr val="C00000"/>
                  </a:solidFill>
                </a:rPr>
                <a:t>1</a:t>
              </a:r>
              <a:endParaRPr lang="en-US" sz="3200" dirty="0"/>
            </a:p>
          </p:txBody>
        </p:sp>
      </p:grpSp>
      <p:grpSp>
        <p:nvGrpSpPr>
          <p:cNvPr id="12" name="Group 11"/>
          <p:cNvGrpSpPr/>
          <p:nvPr/>
        </p:nvGrpSpPr>
        <p:grpSpPr>
          <a:xfrm>
            <a:off x="914400" y="3421380"/>
            <a:ext cx="880073" cy="589767"/>
            <a:chOff x="2256183" y="3728808"/>
            <a:chExt cx="880073" cy="589767"/>
          </a:xfrm>
        </p:grpSpPr>
        <p:sp>
          <p:nvSpPr>
            <p:cNvPr id="13" name="TextBox 12"/>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4" name="Oval 13"/>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43200" y="3733800"/>
              <a:ext cx="393056" cy="584775"/>
            </a:xfrm>
            <a:prstGeom prst="rect">
              <a:avLst/>
            </a:prstGeom>
          </p:spPr>
          <p:txBody>
            <a:bodyPr wrap="none">
              <a:spAutoFit/>
            </a:bodyPr>
            <a:lstStyle/>
            <a:p>
              <a:r>
                <a:rPr lang="en-US" sz="3200" b="1" dirty="0" smtClean="0">
                  <a:solidFill>
                    <a:srgbClr val="C00000"/>
                  </a:solidFill>
                </a:rPr>
                <a:t>2</a:t>
              </a:r>
              <a:endParaRPr lang="en-US" sz="3200" dirty="0"/>
            </a:p>
          </p:txBody>
        </p:sp>
      </p:grpSp>
      <p:grpSp>
        <p:nvGrpSpPr>
          <p:cNvPr id="16" name="Group 15"/>
          <p:cNvGrpSpPr/>
          <p:nvPr/>
        </p:nvGrpSpPr>
        <p:grpSpPr>
          <a:xfrm>
            <a:off x="914400" y="5384313"/>
            <a:ext cx="880073" cy="589767"/>
            <a:chOff x="2256183" y="3728808"/>
            <a:chExt cx="880073" cy="589767"/>
          </a:xfrm>
        </p:grpSpPr>
        <p:sp>
          <p:nvSpPr>
            <p:cNvPr id="17" name="TextBox 16"/>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8" name="Oval 17"/>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43200" y="3733800"/>
              <a:ext cx="393056" cy="584775"/>
            </a:xfrm>
            <a:prstGeom prst="rect">
              <a:avLst/>
            </a:prstGeom>
          </p:spPr>
          <p:txBody>
            <a:bodyPr wrap="none">
              <a:spAutoFit/>
            </a:bodyPr>
            <a:lstStyle/>
            <a:p>
              <a:r>
                <a:rPr lang="en-US" sz="3200" b="1" dirty="0" smtClean="0">
                  <a:solidFill>
                    <a:srgbClr val="C00000"/>
                  </a:solidFill>
                </a:rPr>
                <a:t>3</a:t>
              </a:r>
              <a:endParaRPr lang="en-US" sz="3200" dirty="0"/>
            </a:p>
          </p:txBody>
        </p:sp>
      </p:gr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0"/>
            <a:ext cx="7391400" cy="1417638"/>
          </a:xfrm>
        </p:spPr>
        <p:txBody>
          <a:bodyPr/>
          <a:lstStyle/>
          <a:p>
            <a:r>
              <a:rPr lang="en-US" dirty="0"/>
              <a:t>Learning Objectives</a:t>
            </a:r>
          </a:p>
        </p:txBody>
      </p:sp>
      <p:sp>
        <p:nvSpPr>
          <p:cNvPr id="12291" name="Rectangle 3"/>
          <p:cNvSpPr>
            <a:spLocks noGrp="1" noChangeArrowheads="1"/>
          </p:cNvSpPr>
          <p:nvPr>
            <p:ph type="body" idx="1"/>
          </p:nvPr>
        </p:nvSpPr>
        <p:spPr>
          <a:xfrm>
            <a:off x="1828800" y="1828800"/>
            <a:ext cx="6130327" cy="4419600"/>
          </a:xfrm>
        </p:spPr>
        <p:txBody>
          <a:bodyPr/>
          <a:lstStyle/>
          <a:p>
            <a:pPr marL="0" indent="0">
              <a:buNone/>
            </a:pPr>
            <a:r>
              <a:rPr lang="en-US" sz="2400" dirty="0" smtClean="0"/>
              <a:t>Explain the contributions of personal selling to society, business firms, and customers.</a:t>
            </a:r>
            <a:br>
              <a:rPr lang="en-US" sz="2400" dirty="0" smtClean="0"/>
            </a:br>
            <a:endParaRPr lang="en-US" sz="2400" dirty="0" smtClean="0"/>
          </a:p>
          <a:p>
            <a:pPr marL="0" indent="0">
              <a:buFontTx/>
              <a:buNone/>
            </a:pPr>
            <a:r>
              <a:rPr lang="en-US" sz="2400" dirty="0" smtClean="0"/>
              <a:t>Discuss </a:t>
            </a:r>
            <a:r>
              <a:rPr lang="en-US" sz="2400" dirty="0"/>
              <a:t>five alternative approaches to selling</a:t>
            </a:r>
            <a:r>
              <a:rPr lang="en-US" sz="2400" dirty="0" smtClean="0"/>
              <a:t>.</a:t>
            </a:r>
            <a:br>
              <a:rPr lang="en-US" sz="2400" dirty="0" smtClean="0"/>
            </a:br>
            <a:endParaRPr lang="en-US" sz="2400" dirty="0"/>
          </a:p>
          <a:p>
            <a:pPr marL="0" indent="0">
              <a:buFontTx/>
              <a:buNone/>
            </a:pPr>
            <a:r>
              <a:rPr lang="en-US" sz="2400" dirty="0" smtClean="0"/>
              <a:t>Understand </a:t>
            </a:r>
            <a:r>
              <a:rPr lang="en-US" sz="2400" dirty="0"/>
              <a:t>the sales process as a series of </a:t>
            </a:r>
            <a:r>
              <a:rPr lang="en-US" sz="2400" dirty="0" smtClean="0"/>
              <a:t>interrelated </a:t>
            </a:r>
            <a:r>
              <a:rPr lang="en-US" sz="2400" dirty="0"/>
              <a:t>steps</a:t>
            </a:r>
            <a:r>
              <a:rPr lang="en-US" sz="2400" dirty="0" smtClean="0"/>
              <a:t>.</a:t>
            </a:r>
          </a:p>
          <a:p>
            <a:pPr marL="0" indent="0">
              <a:buFontTx/>
              <a:buNone/>
            </a:pPr>
            <a:endParaRPr lang="en-US" sz="2400" dirty="0"/>
          </a:p>
          <a:p>
            <a:pPr marL="0" indent="0">
              <a:buFontTx/>
              <a:buNone/>
            </a:pPr>
            <a:r>
              <a:rPr lang="en-US" sz="2400" dirty="0" smtClean="0"/>
              <a:t>Describe several aspects of sales careers, types of selling jobs, and the key qualifications needed for sales success.</a:t>
            </a:r>
          </a:p>
        </p:txBody>
      </p:sp>
      <p:grpSp>
        <p:nvGrpSpPr>
          <p:cNvPr id="4" name="Group 3"/>
          <p:cNvGrpSpPr/>
          <p:nvPr/>
        </p:nvGrpSpPr>
        <p:grpSpPr>
          <a:xfrm>
            <a:off x="914400" y="1828800"/>
            <a:ext cx="880073" cy="589767"/>
            <a:chOff x="1189383" y="2310825"/>
            <a:chExt cx="880073" cy="589767"/>
          </a:xfrm>
        </p:grpSpPr>
        <p:sp>
          <p:nvSpPr>
            <p:cNvPr id="5" name="TextBox 4"/>
            <p:cNvSpPr txBox="1"/>
            <p:nvPr/>
          </p:nvSpPr>
          <p:spPr>
            <a:xfrm>
              <a:off x="1189383" y="2310825"/>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6" name="Oval 5"/>
            <p:cNvSpPr>
              <a:spLocks noChangeAspect="1"/>
            </p:cNvSpPr>
            <p:nvPr/>
          </p:nvSpPr>
          <p:spPr>
            <a:xfrm>
              <a:off x="1402842" y="2373564"/>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676400" y="2315817"/>
              <a:ext cx="393056" cy="584775"/>
            </a:xfrm>
            <a:prstGeom prst="rect">
              <a:avLst/>
            </a:prstGeom>
          </p:spPr>
          <p:txBody>
            <a:bodyPr wrap="none">
              <a:spAutoFit/>
            </a:bodyPr>
            <a:lstStyle/>
            <a:p>
              <a:r>
                <a:rPr lang="en-US" sz="3200" b="1" dirty="0" smtClean="0">
                  <a:solidFill>
                    <a:srgbClr val="C00000"/>
                  </a:solidFill>
                </a:rPr>
                <a:t>4</a:t>
              </a:r>
              <a:endParaRPr lang="en-US" sz="3200" dirty="0"/>
            </a:p>
          </p:txBody>
        </p:sp>
      </p:grpSp>
      <p:grpSp>
        <p:nvGrpSpPr>
          <p:cNvPr id="8" name="Group 7"/>
          <p:cNvGrpSpPr/>
          <p:nvPr/>
        </p:nvGrpSpPr>
        <p:grpSpPr>
          <a:xfrm>
            <a:off x="996029" y="5020945"/>
            <a:ext cx="880073" cy="589767"/>
            <a:chOff x="2256183" y="3728808"/>
            <a:chExt cx="880073" cy="589767"/>
          </a:xfrm>
        </p:grpSpPr>
        <p:sp>
          <p:nvSpPr>
            <p:cNvPr id="9" name="TextBox 8"/>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0" name="Oval 9"/>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43200" y="3733800"/>
              <a:ext cx="393056" cy="584775"/>
            </a:xfrm>
            <a:prstGeom prst="rect">
              <a:avLst/>
            </a:prstGeom>
          </p:spPr>
          <p:txBody>
            <a:bodyPr wrap="none">
              <a:spAutoFit/>
            </a:bodyPr>
            <a:lstStyle/>
            <a:p>
              <a:r>
                <a:rPr lang="en-US" sz="3200" b="1" dirty="0" smtClean="0">
                  <a:solidFill>
                    <a:srgbClr val="C00000"/>
                  </a:solidFill>
                </a:rPr>
                <a:t>7</a:t>
              </a:r>
              <a:endParaRPr lang="en-US" sz="3200" dirty="0"/>
            </a:p>
          </p:txBody>
        </p:sp>
      </p:grpSp>
      <p:grpSp>
        <p:nvGrpSpPr>
          <p:cNvPr id="12" name="Group 11"/>
          <p:cNvGrpSpPr/>
          <p:nvPr/>
        </p:nvGrpSpPr>
        <p:grpSpPr>
          <a:xfrm>
            <a:off x="990600" y="3771265"/>
            <a:ext cx="880073" cy="589767"/>
            <a:chOff x="2256183" y="3728808"/>
            <a:chExt cx="880073" cy="589767"/>
          </a:xfrm>
        </p:grpSpPr>
        <p:sp>
          <p:nvSpPr>
            <p:cNvPr id="13" name="TextBox 12"/>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4" name="Oval 13"/>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43200" y="3733800"/>
              <a:ext cx="393056" cy="584775"/>
            </a:xfrm>
            <a:prstGeom prst="rect">
              <a:avLst/>
            </a:prstGeom>
          </p:spPr>
          <p:txBody>
            <a:bodyPr wrap="none">
              <a:spAutoFit/>
            </a:bodyPr>
            <a:lstStyle/>
            <a:p>
              <a:r>
                <a:rPr lang="en-US" sz="3200" b="1" dirty="0" smtClean="0">
                  <a:solidFill>
                    <a:srgbClr val="C00000"/>
                  </a:solidFill>
                </a:rPr>
                <a:t>6</a:t>
              </a:r>
              <a:endParaRPr lang="en-US" sz="3200" dirty="0"/>
            </a:p>
          </p:txBody>
        </p:sp>
      </p:grpSp>
      <p:grpSp>
        <p:nvGrpSpPr>
          <p:cNvPr id="16" name="Group 15"/>
          <p:cNvGrpSpPr/>
          <p:nvPr/>
        </p:nvGrpSpPr>
        <p:grpSpPr>
          <a:xfrm>
            <a:off x="996029" y="2963545"/>
            <a:ext cx="880073" cy="589767"/>
            <a:chOff x="2256183" y="3728808"/>
            <a:chExt cx="880073" cy="589767"/>
          </a:xfrm>
        </p:grpSpPr>
        <p:sp>
          <p:nvSpPr>
            <p:cNvPr id="17" name="TextBox 16"/>
            <p:cNvSpPr txBox="1"/>
            <p:nvPr/>
          </p:nvSpPr>
          <p:spPr>
            <a:xfrm>
              <a:off x="2256183" y="3728808"/>
              <a:ext cx="248478" cy="584775"/>
            </a:xfrm>
            <a:prstGeom prst="rect">
              <a:avLst/>
            </a:prstGeom>
            <a:noFill/>
          </p:spPr>
          <p:txBody>
            <a:bodyPr wrap="square" rtlCol="0">
              <a:spAutoFit/>
            </a:bodyPr>
            <a:lstStyle/>
            <a:p>
              <a:pPr algn="ctr"/>
              <a:r>
                <a:rPr lang="en-US" sz="3200" b="1" dirty="0" smtClean="0">
                  <a:solidFill>
                    <a:srgbClr val="C00000"/>
                  </a:solidFill>
                </a:rPr>
                <a:t>L</a:t>
              </a:r>
              <a:endParaRPr lang="en-US" sz="3200" b="1" dirty="0">
                <a:solidFill>
                  <a:srgbClr val="C00000"/>
                </a:solidFill>
              </a:endParaRPr>
            </a:p>
          </p:txBody>
        </p:sp>
        <p:sp>
          <p:nvSpPr>
            <p:cNvPr id="18" name="Oval 17"/>
            <p:cNvSpPr>
              <a:spLocks noChangeAspect="1"/>
            </p:cNvSpPr>
            <p:nvPr/>
          </p:nvSpPr>
          <p:spPr>
            <a:xfrm>
              <a:off x="2469642" y="3791547"/>
              <a:ext cx="349758" cy="349758"/>
            </a:xfrm>
            <a:prstGeom prst="ellipse">
              <a:avLst/>
            </a:prstGeom>
            <a:solidFill>
              <a:schemeClr val="accent6">
                <a:lumMod val="75000"/>
                <a:alpha val="37000"/>
              </a:schemeClr>
            </a:solid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743200" y="3733800"/>
              <a:ext cx="393056" cy="584775"/>
            </a:xfrm>
            <a:prstGeom prst="rect">
              <a:avLst/>
            </a:prstGeom>
          </p:spPr>
          <p:txBody>
            <a:bodyPr wrap="none">
              <a:spAutoFit/>
            </a:bodyPr>
            <a:lstStyle/>
            <a:p>
              <a:r>
                <a:rPr lang="en-US" sz="3200" b="1" dirty="0" smtClean="0">
                  <a:solidFill>
                    <a:srgbClr val="C00000"/>
                  </a:solidFill>
                </a:rPr>
                <a:t>5</a:t>
              </a:r>
              <a:endParaRPr lang="en-US" sz="3200" dirty="0"/>
            </a:p>
          </p:txBody>
        </p:sp>
      </p:gr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6936" y="2819400"/>
            <a:ext cx="4831264" cy="3200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386" name="AutoShape 2"/>
          <p:cNvSpPr>
            <a:spLocks noChangeArrowheads="1"/>
          </p:cNvSpPr>
          <p:nvPr/>
        </p:nvSpPr>
        <p:spPr bwMode="auto">
          <a:xfrm flipV="1">
            <a:off x="152400" y="2133600"/>
            <a:ext cx="3276600" cy="3581400"/>
          </a:xfrm>
          <a:prstGeom prst="parallelogram">
            <a:avLst>
              <a:gd name="adj" fmla="val 25000"/>
            </a:avLst>
          </a:prstGeom>
          <a:noFill/>
          <a:ln w="57150" algn="ctr">
            <a:noFill/>
            <a:miter lim="800000"/>
            <a:headEnd/>
            <a:tailEnd/>
          </a:ln>
          <a:effectLst>
            <a:outerShdw dist="53882" dir="2700000" algn="ctr" rotWithShape="0">
              <a:srgbClr val="000000"/>
            </a:outerShdw>
          </a:effectLst>
        </p:spPr>
        <p:txBody>
          <a:bodyPr wrap="none" anchor="ctr"/>
          <a:lstStyle/>
          <a:p>
            <a:endParaRPr lang="en-US"/>
          </a:p>
        </p:txBody>
      </p:sp>
      <p:sp>
        <p:nvSpPr>
          <p:cNvPr id="16387" name="Rectangle 3"/>
          <p:cNvSpPr>
            <a:spLocks noGrp="1" noChangeArrowheads="1"/>
          </p:cNvSpPr>
          <p:nvPr>
            <p:ph type="title"/>
          </p:nvPr>
        </p:nvSpPr>
        <p:spPr>
          <a:xfrm>
            <a:off x="685800" y="0"/>
            <a:ext cx="7391400" cy="1417638"/>
          </a:xfrm>
        </p:spPr>
        <p:txBody>
          <a:bodyPr/>
          <a:lstStyle/>
          <a:p>
            <a:r>
              <a:rPr lang="en-US" dirty="0"/>
              <a:t>Personal Selling – Defined</a:t>
            </a:r>
          </a:p>
        </p:txBody>
      </p:sp>
      <p:sp>
        <p:nvSpPr>
          <p:cNvPr id="16388" name="Text Box 4"/>
          <p:cNvSpPr txBox="1">
            <a:spLocks noChangeArrowheads="1"/>
          </p:cNvSpPr>
          <p:nvPr/>
        </p:nvSpPr>
        <p:spPr bwMode="auto">
          <a:xfrm>
            <a:off x="914400" y="1828800"/>
            <a:ext cx="6934200" cy="3539430"/>
          </a:xfrm>
          <a:prstGeom prst="rect">
            <a:avLst/>
          </a:prstGeom>
          <a:noFill/>
          <a:ln w="9525" algn="ctr">
            <a:noFill/>
            <a:miter lim="800000"/>
            <a:headEnd/>
            <a:tailEnd/>
          </a:ln>
          <a:effectLst/>
        </p:spPr>
        <p:txBody>
          <a:bodyPr wrap="square">
            <a:spAutoFit/>
          </a:bodyPr>
          <a:lstStyle/>
          <a:p>
            <a:pPr>
              <a:spcBef>
                <a:spcPct val="50000"/>
              </a:spcBef>
            </a:pPr>
            <a:r>
              <a:rPr lang="en-US" sz="2800" dirty="0" smtClean="0"/>
              <a:t>An important part of marketing that relies heavily on interpersonal interactions</a:t>
            </a:r>
            <a:br>
              <a:rPr lang="en-US" sz="2800" dirty="0" smtClean="0"/>
            </a:br>
            <a:r>
              <a:rPr lang="en-US" sz="2800" dirty="0" smtClean="0"/>
              <a:t>between buyers</a:t>
            </a:r>
            <a:br>
              <a:rPr lang="en-US" sz="2800" dirty="0" smtClean="0"/>
            </a:br>
            <a:r>
              <a:rPr lang="en-US" sz="2800" dirty="0" smtClean="0"/>
              <a:t>and sellers to </a:t>
            </a:r>
            <a:br>
              <a:rPr lang="en-US" sz="2800" dirty="0" smtClean="0"/>
            </a:br>
            <a:r>
              <a:rPr lang="en-US" sz="2800" dirty="0" smtClean="0"/>
              <a:t>initiate, develop,</a:t>
            </a:r>
            <a:br>
              <a:rPr lang="en-US" sz="2800" dirty="0" smtClean="0"/>
            </a:br>
            <a:r>
              <a:rPr lang="en-US" sz="2800" dirty="0" smtClean="0"/>
              <a:t>and enhance </a:t>
            </a:r>
            <a:br>
              <a:rPr lang="en-US" sz="2800" dirty="0" smtClean="0"/>
            </a:br>
            <a:r>
              <a:rPr lang="en-US" sz="2800" dirty="0" smtClean="0"/>
              <a:t>customer</a:t>
            </a:r>
            <a:br>
              <a:rPr lang="en-US" sz="2800" dirty="0" smtClean="0"/>
            </a:br>
            <a:r>
              <a:rPr lang="en-US" sz="2800" dirty="0" smtClean="0"/>
              <a:t>relationships.</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title"/>
          </p:nvPr>
        </p:nvSpPr>
        <p:spPr>
          <a:xfrm>
            <a:off x="685800" y="0"/>
            <a:ext cx="7391400" cy="1417638"/>
          </a:xfrm>
        </p:spPr>
        <p:txBody>
          <a:bodyPr/>
          <a:lstStyle/>
          <a:p>
            <a:r>
              <a:rPr lang="en-US" dirty="0" smtClean="0"/>
              <a:t>Trust-Based Relationship Selling</a:t>
            </a:r>
            <a:endParaRPr lang="en-US" dirty="0"/>
          </a:p>
        </p:txBody>
      </p:sp>
      <p:pic>
        <p:nvPicPr>
          <p:cNvPr id="3" name="Perspector Tube List Items 1"/>
          <p:cNvPicPr>
            <a:picLocks/>
          </p:cNvPicPr>
          <p:nvPr>
            <p:custDataLst>
              <p:tags r:id="rId1"/>
            </p:custDataLst>
          </p:nvPr>
        </p:nvPicPr>
        <p:blipFill rotWithShape="1">
          <a:blip r:embed="rId4">
            <a:clrChange>
              <a:clrFrom>
                <a:srgbClr val="FFFFFF"/>
              </a:clrFrom>
              <a:clrTo>
                <a:srgbClr val="FFFFFF">
                  <a:alpha val="0"/>
                </a:srgbClr>
              </a:clrTo>
            </a:clrChange>
            <a:lum/>
            <a:extLst>
              <a:ext uri="{28A0092B-C50C-407E-A947-70E740481C1C}">
                <a14:useLocalDpi xmlns:a14="http://schemas.microsoft.com/office/drawing/2010/main" val="0"/>
              </a:ext>
            </a:extLst>
          </a:blip>
          <a:srcRect t="23415" b="22359"/>
          <a:stretch/>
        </p:blipFill>
        <p:spPr>
          <a:xfrm>
            <a:off x="1600200" y="2409824"/>
            <a:ext cx="5562599" cy="2933701"/>
          </a:xfrm>
          <a:prstGeom prst="rect">
            <a:avLst/>
          </a:prstGeom>
          <a:solidFill>
            <a:scrgbClr r="0" g="0" b="0">
              <a:alpha val="0"/>
            </a:scrgbClr>
          </a:solidFill>
        </p:spPr>
      </p:pic>
      <p:sp>
        <p:nvSpPr>
          <p:cNvPr id="27" name="Text Box 4"/>
          <p:cNvSpPr txBox="1">
            <a:spLocks noChangeArrowheads="1"/>
          </p:cNvSpPr>
          <p:nvPr/>
        </p:nvSpPr>
        <p:spPr bwMode="auto">
          <a:xfrm>
            <a:off x="914400" y="1371600"/>
            <a:ext cx="5181600" cy="715089"/>
          </a:xfrm>
          <a:prstGeom prst="round2DiagRect">
            <a:avLst/>
          </a:prstGeom>
          <a:noFill/>
          <a:ln>
            <a:noFill/>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spcBef>
                <a:spcPct val="50000"/>
              </a:spcBef>
            </a:pPr>
            <a:r>
              <a:rPr lang="en-US" sz="3600" dirty="0" smtClean="0">
                <a:solidFill>
                  <a:srgbClr val="000000"/>
                </a:solidFill>
              </a:rPr>
              <a:t>Requires that salespeople:</a:t>
            </a:r>
            <a:endParaRPr lang="en-US" sz="3600" dirty="0">
              <a:solidFill>
                <a:srgbClr val="000000"/>
              </a:solidFill>
            </a:endParaRPr>
          </a:p>
        </p:txBody>
      </p:sp>
    </p:spTree>
    <p:extLst>
      <p:ext uri="{BB962C8B-B14F-4D97-AF65-F5344CB8AC3E}">
        <p14:creationId xmlns:p14="http://schemas.microsoft.com/office/powerpoint/2010/main" val="16364789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391400" cy="1417638"/>
          </a:xfrm>
        </p:spPr>
        <p:txBody>
          <a:bodyPr/>
          <a:lstStyle/>
          <a:p>
            <a:r>
              <a:rPr lang="en-US" dirty="0" smtClean="0"/>
              <a:t>Customer Value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416" y="1600200"/>
            <a:ext cx="7131169" cy="472440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Content Placeholder 2"/>
          <p:cNvSpPr>
            <a:spLocks noGrp="1"/>
          </p:cNvSpPr>
          <p:nvPr>
            <p:ph idx="4294967295"/>
          </p:nvPr>
        </p:nvSpPr>
        <p:spPr>
          <a:xfrm>
            <a:off x="1839651" y="1628775"/>
            <a:ext cx="5464698" cy="910281"/>
          </a:xfrm>
        </p:spPr>
        <p:txBody>
          <a:bodyPr>
            <a:normAutofit fontScale="92500"/>
          </a:bodyPr>
          <a:lstStyle/>
          <a:p>
            <a:pPr marL="0" indent="0" algn="ctr">
              <a:buNone/>
            </a:pPr>
            <a:r>
              <a:rPr lang="en-US" sz="2800" dirty="0" smtClean="0"/>
              <a:t>The customer’s perception of what they get for what they have to give up.</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lstStyle/>
          <a:p>
            <a:r>
              <a:rPr lang="en-US" dirty="0" smtClean="0"/>
              <a:t>Assessing the Value</a:t>
            </a:r>
            <a:br>
              <a:rPr lang="en-US" dirty="0" smtClean="0"/>
            </a:br>
            <a:r>
              <a:rPr lang="en-US" dirty="0" smtClean="0"/>
              <a:t>of the Salesperson</a:t>
            </a:r>
            <a:endParaRPr lang="en-US" dirty="0"/>
          </a:p>
        </p:txBody>
      </p:sp>
      <p:sp>
        <p:nvSpPr>
          <p:cNvPr id="5" name="Content Placeholder 4"/>
          <p:cNvSpPr>
            <a:spLocks noGrp="1"/>
          </p:cNvSpPr>
          <p:nvPr>
            <p:ph idx="1"/>
          </p:nvPr>
        </p:nvSpPr>
        <p:spPr>
          <a:xfrm>
            <a:off x="914400" y="1828800"/>
            <a:ext cx="6324600" cy="4830763"/>
          </a:xfrm>
        </p:spPr>
        <p:txBody>
          <a:bodyPr/>
          <a:lstStyle/>
          <a:p>
            <a:r>
              <a:rPr lang="en-US" sz="2800" dirty="0" smtClean="0"/>
              <a:t>Does the salesperson do a good job in helping me?</a:t>
            </a:r>
          </a:p>
          <a:p>
            <a:r>
              <a:rPr lang="en-US" sz="2800" dirty="0" smtClean="0"/>
              <a:t>Is the salesperson</a:t>
            </a:r>
            <a:br>
              <a:rPr lang="en-US" sz="2800" dirty="0" smtClean="0"/>
            </a:br>
            <a:r>
              <a:rPr lang="en-US" sz="2800" dirty="0" smtClean="0"/>
              <a:t>dependable?</a:t>
            </a:r>
          </a:p>
          <a:p>
            <a:r>
              <a:rPr lang="en-US" sz="2800" dirty="0" smtClean="0"/>
              <a:t>Does the salesperson</a:t>
            </a:r>
            <a:br>
              <a:rPr lang="en-US" sz="2800" dirty="0" smtClean="0"/>
            </a:br>
            <a:r>
              <a:rPr lang="en-US" sz="2800" dirty="0" smtClean="0"/>
              <a:t>help me achieve my</a:t>
            </a:r>
            <a:br>
              <a:rPr lang="en-US" sz="2800" dirty="0" smtClean="0"/>
            </a:br>
            <a:r>
              <a:rPr lang="en-US" sz="2800" dirty="0" smtClean="0"/>
              <a:t>strategic priorities?</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3402" y="2514600"/>
            <a:ext cx="4991548" cy="33147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2128892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3402" y="2514600"/>
            <a:ext cx="4991548" cy="33147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2" name="Title 1"/>
          <p:cNvSpPr>
            <a:spLocks noGrp="1"/>
          </p:cNvSpPr>
          <p:nvPr>
            <p:ph type="title"/>
          </p:nvPr>
        </p:nvSpPr>
        <p:spPr/>
        <p:txBody>
          <a:bodyPr/>
          <a:lstStyle/>
          <a:p>
            <a:r>
              <a:rPr lang="en-US" dirty="0" smtClean="0"/>
              <a:t>Assessing the Value</a:t>
            </a:r>
            <a:br>
              <a:rPr lang="en-US" dirty="0" smtClean="0"/>
            </a:br>
            <a:r>
              <a:rPr lang="en-US" dirty="0" smtClean="0"/>
              <a:t>of the Salesperson</a:t>
            </a:r>
            <a:endParaRPr lang="en-US" dirty="0"/>
          </a:p>
        </p:txBody>
      </p:sp>
      <p:sp>
        <p:nvSpPr>
          <p:cNvPr id="5" name="Content Placeholder 4"/>
          <p:cNvSpPr>
            <a:spLocks noGrp="1"/>
          </p:cNvSpPr>
          <p:nvPr>
            <p:ph idx="1"/>
          </p:nvPr>
        </p:nvSpPr>
        <p:spPr>
          <a:xfrm>
            <a:off x="914400" y="1828800"/>
            <a:ext cx="6781800" cy="3733799"/>
          </a:xfrm>
        </p:spPr>
        <p:txBody>
          <a:bodyPr/>
          <a:lstStyle/>
          <a:p>
            <a:r>
              <a:rPr lang="en-US" sz="2800" dirty="0" smtClean="0"/>
              <a:t>Is the salesperson’s company easy to work with, i.e., hassle-free?</a:t>
            </a:r>
          </a:p>
          <a:p>
            <a:r>
              <a:rPr lang="en-US" sz="2800" dirty="0" smtClean="0"/>
              <a:t>Does the salesperson</a:t>
            </a:r>
            <a:br>
              <a:rPr lang="en-US" sz="2800" dirty="0" smtClean="0"/>
            </a:br>
            <a:r>
              <a:rPr lang="en-US" sz="2800" dirty="0" smtClean="0"/>
              <a:t>enlist others in his or</a:t>
            </a:r>
            <a:br>
              <a:rPr lang="en-US" sz="2800" dirty="0" smtClean="0"/>
            </a:br>
            <a:r>
              <a:rPr lang="en-US" sz="2800" dirty="0" smtClean="0"/>
              <a:t>her organization when</a:t>
            </a:r>
            <a:br>
              <a:rPr lang="en-US" sz="2800" dirty="0" smtClean="0"/>
            </a:br>
            <a:r>
              <a:rPr lang="en-US" sz="2800" dirty="0" smtClean="0"/>
              <a:t>needed to create value</a:t>
            </a:r>
            <a:br>
              <a:rPr lang="en-US" sz="2800" dirty="0" smtClean="0"/>
            </a:br>
            <a:r>
              <a:rPr lang="en-US" sz="2800" dirty="0" smtClean="0"/>
              <a:t>for me?</a:t>
            </a:r>
          </a:p>
          <a:p>
            <a:r>
              <a:rPr lang="en-US" sz="2800" dirty="0" smtClean="0"/>
              <a:t>Does the sales</a:t>
            </a:r>
            <a:br>
              <a:rPr lang="en-US" sz="2800" dirty="0" smtClean="0"/>
            </a:br>
            <a:r>
              <a:rPr lang="en-US" sz="2800" dirty="0" smtClean="0"/>
              <a:t>representative understand</a:t>
            </a:r>
            <a:br>
              <a:rPr lang="en-US" sz="2800" dirty="0" smtClean="0"/>
            </a:br>
            <a:r>
              <a:rPr lang="en-US" sz="2800" dirty="0" smtClean="0"/>
              <a:t>my business and my industry?</a:t>
            </a:r>
            <a:endParaRPr lang="en-US" sz="2800" dirty="0"/>
          </a:p>
        </p:txBody>
      </p:sp>
    </p:spTree>
    <p:extLst>
      <p:ext uri="{BB962C8B-B14F-4D97-AF65-F5344CB8AC3E}">
        <p14:creationId xmlns:p14="http://schemas.microsoft.com/office/powerpoint/2010/main" val="5588016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Sales Dialogue</a:t>
            </a:r>
            <a:endParaRPr lang="en-US" dirty="0"/>
          </a:p>
        </p:txBody>
      </p:sp>
      <p:sp>
        <p:nvSpPr>
          <p:cNvPr id="8" name="TextBox 7"/>
          <p:cNvSpPr txBox="1"/>
          <p:nvPr/>
        </p:nvSpPr>
        <p:spPr>
          <a:xfrm>
            <a:off x="489792" y="1524000"/>
            <a:ext cx="3704218" cy="2553891"/>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sz="2400" i="1" dirty="0" smtClean="0">
                <a:effectLst>
                  <a:outerShdw blurRad="38100" dist="38100" dir="2700000" algn="tl">
                    <a:srgbClr val="000000">
                      <a:alpha val="43137"/>
                    </a:srgbClr>
                  </a:outerShdw>
                </a:effectLst>
              </a:rPr>
              <a:t>Business conversation between buyers &amp; sellers that occur as salespeople attempt to initiate, develop, &amp; enhance customer relationships</a:t>
            </a:r>
            <a:r>
              <a:rPr lang="en-US" sz="2400" dirty="0" smtClean="0">
                <a:effectLst>
                  <a:outerShdw blurRad="38100" dist="38100" dir="2700000" algn="tl">
                    <a:srgbClr val="000000">
                      <a:alpha val="43137"/>
                    </a:srgbClr>
                  </a:outerShdw>
                </a:effectLst>
              </a:rPr>
              <a:t>. </a:t>
            </a:r>
            <a:endParaRPr lang="en-US" sz="2400" dirty="0">
              <a:effectLst>
                <a:outerShdw blurRad="38100" dist="38100" dir="2700000" algn="tl">
                  <a:srgbClr val="000000">
                    <a:alpha val="43137"/>
                  </a:srgbClr>
                </a:outerShdw>
              </a:effectLst>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
        <p:nvSpPr>
          <p:cNvPr id="10" name="Can 9"/>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1"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3"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Tree>
    <p:extLst>
      <p:ext uri="{BB962C8B-B14F-4D97-AF65-F5344CB8AC3E}">
        <p14:creationId xmlns:p14="http://schemas.microsoft.com/office/powerpoint/2010/main" val="36301340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1109411" y="1743075"/>
            <a:ext cx="2490536" cy="707886"/>
          </a:xfrm>
          <a:prstGeom prst="rect">
            <a:avLst/>
          </a:prstGeom>
          <a:noFill/>
        </p:spPr>
        <p:txBody>
          <a:bodyPr wrap="square" rtlCol="0">
            <a:spAutoFit/>
          </a:bodyPr>
          <a:lstStyle/>
          <a:p>
            <a:r>
              <a:rPr lang="en-US" sz="2000" dirty="0"/>
              <a:t>Allows for more thorough qualifying</a:t>
            </a:r>
            <a:r>
              <a:rPr lang="en-US" sz="2000" dirty="0" smtClean="0"/>
              <a:t>.</a:t>
            </a:r>
            <a:endParaRPr lang="en-US" sz="2000" dirty="0"/>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118935" y="3340082"/>
            <a:ext cx="2481011" cy="1015663"/>
          </a:xfrm>
          <a:prstGeom prst="rect">
            <a:avLst/>
          </a:prstGeom>
          <a:noFill/>
        </p:spPr>
        <p:txBody>
          <a:bodyPr wrap="square" rtlCol="0">
            <a:spAutoFit/>
          </a:bodyPr>
          <a:lstStyle/>
          <a:p>
            <a:r>
              <a:rPr lang="en-US" sz="2000" dirty="0"/>
              <a:t>Clarify the prospect’s </a:t>
            </a:r>
            <a:r>
              <a:rPr lang="en-US" sz="2000" dirty="0" smtClean="0"/>
              <a:t>situation and </a:t>
            </a:r>
            <a:r>
              <a:rPr lang="en-US" sz="2000" dirty="0"/>
              <a:t>buying process.</a:t>
            </a:r>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041774"/>
            <a:ext cx="2947736" cy="1015663"/>
          </a:xfrm>
          <a:prstGeom prst="rect">
            <a:avLst/>
          </a:prstGeom>
          <a:noFill/>
        </p:spPr>
        <p:txBody>
          <a:bodyPr wrap="square" rtlCol="0">
            <a:spAutoFit/>
          </a:bodyPr>
          <a:lstStyle/>
          <a:p>
            <a:r>
              <a:rPr lang="en-US" sz="2000" dirty="0"/>
              <a:t>Helps </a:t>
            </a:r>
            <a:r>
              <a:rPr lang="en-US" sz="2000" dirty="0" smtClean="0"/>
              <a:t>determine </a:t>
            </a:r>
            <a:r>
              <a:rPr lang="en-US" sz="2000" dirty="0"/>
              <a:t>prospective customer’s unique needs.</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23291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1109410" y="1600200"/>
            <a:ext cx="2700590" cy="1015663"/>
          </a:xfrm>
          <a:prstGeom prst="rect">
            <a:avLst/>
          </a:prstGeom>
          <a:noFill/>
        </p:spPr>
        <p:txBody>
          <a:bodyPr wrap="square" rtlCol="0">
            <a:spAutoFit/>
          </a:bodyPr>
          <a:lstStyle/>
          <a:p>
            <a:r>
              <a:rPr lang="en-US" sz="2000" dirty="0"/>
              <a:t>Determine </a:t>
            </a:r>
            <a:r>
              <a:rPr lang="en-US" sz="2000" dirty="0" smtClean="0"/>
              <a:t>the prospect’s strategic </a:t>
            </a:r>
            <a:r>
              <a:rPr lang="en-US" sz="2000" dirty="0"/>
              <a:t>priorities</a:t>
            </a:r>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118935" y="3340082"/>
            <a:ext cx="2481011" cy="1015663"/>
          </a:xfrm>
          <a:prstGeom prst="rect">
            <a:avLst/>
          </a:prstGeom>
          <a:noFill/>
        </p:spPr>
        <p:txBody>
          <a:bodyPr wrap="square" rtlCol="0">
            <a:spAutoFit/>
          </a:bodyPr>
          <a:lstStyle/>
          <a:p>
            <a:r>
              <a:rPr lang="en-US" sz="2000" dirty="0"/>
              <a:t>Communicate ability to </a:t>
            </a:r>
            <a:r>
              <a:rPr lang="en-US" sz="2000" dirty="0" smtClean="0"/>
              <a:t>create and </a:t>
            </a:r>
            <a:r>
              <a:rPr lang="en-US" sz="2000" dirty="0"/>
              <a:t>deliver customer value.</a:t>
            </a:r>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159514"/>
            <a:ext cx="2947736" cy="707886"/>
          </a:xfrm>
          <a:prstGeom prst="rect">
            <a:avLst/>
          </a:prstGeom>
          <a:noFill/>
        </p:spPr>
        <p:txBody>
          <a:bodyPr wrap="square" rtlCol="0">
            <a:spAutoFit/>
          </a:bodyPr>
          <a:lstStyle/>
          <a:p>
            <a:r>
              <a:rPr lang="en-US" sz="2000" dirty="0"/>
              <a:t>Negotiate and earn </a:t>
            </a:r>
            <a:br>
              <a:rPr lang="en-US" sz="2000" dirty="0"/>
            </a:br>
            <a:r>
              <a:rPr lang="en-US" sz="2000" dirty="0" smtClean="0"/>
              <a:t>commitment.</a:t>
            </a:r>
            <a:endParaRPr lang="en-US" sz="2000"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753883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Elevator Pitch</a:t>
            </a:r>
            <a:endParaRPr lang="en-US" dirty="0"/>
          </a:p>
        </p:txBody>
      </p:sp>
      <p:sp>
        <p:nvSpPr>
          <p:cNvPr id="3" name="Content Placeholder 2"/>
          <p:cNvSpPr>
            <a:spLocks noGrp="1"/>
          </p:cNvSpPr>
          <p:nvPr>
            <p:ph idx="1"/>
          </p:nvPr>
        </p:nvSpPr>
        <p:spPr/>
        <p:txBody>
          <a:bodyPr/>
          <a:lstStyle/>
          <a:p>
            <a:r>
              <a:rPr lang="en-US" dirty="0" smtClean="0"/>
              <a:t>Find pain</a:t>
            </a:r>
          </a:p>
          <a:p>
            <a:r>
              <a:rPr lang="en-US" dirty="0" smtClean="0"/>
              <a:t>Shut up</a:t>
            </a:r>
          </a:p>
          <a:p>
            <a:r>
              <a:rPr lang="en-US" dirty="0" smtClean="0"/>
              <a:t>Show how you fix pain</a:t>
            </a:r>
          </a:p>
          <a:p>
            <a:r>
              <a:rPr lang="en-US" dirty="0" smtClean="0"/>
              <a:t>Shut up</a:t>
            </a:r>
          </a:p>
          <a:p>
            <a:r>
              <a:rPr lang="en-US" dirty="0" smtClean="0"/>
              <a:t>Do not state the name of a company until absolutely necessary</a:t>
            </a:r>
          </a:p>
          <a:p>
            <a:endParaRPr lang="en-US" dirty="0"/>
          </a:p>
        </p:txBody>
      </p:sp>
    </p:spTree>
    <p:extLst>
      <p:ext uri="{BB962C8B-B14F-4D97-AF65-F5344CB8AC3E}">
        <p14:creationId xmlns:p14="http://schemas.microsoft.com/office/powerpoint/2010/main" val="4265947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Purpose of Sales Dialogue</a:t>
            </a:r>
            <a:endParaRPr lang="en-US" dirty="0"/>
          </a:p>
        </p:txBody>
      </p:sp>
      <p:sp>
        <p:nvSpPr>
          <p:cNvPr id="5" name="Freeform 12"/>
          <p:cNvSpPr>
            <a:spLocks/>
          </p:cNvSpPr>
          <p:nvPr/>
        </p:nvSpPr>
        <p:spPr bwMode="auto">
          <a:xfrm>
            <a:off x="966536" y="13478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45CDFF"/>
              </a:gs>
              <a:gs pos="100000">
                <a:srgbClr val="0070C0"/>
              </a:gs>
            </a:gsLst>
            <a:path path="circle">
              <a:fillToRect l="100000" b="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6" name="Freeform 12"/>
          <p:cNvSpPr>
            <a:spLocks/>
          </p:cNvSpPr>
          <p:nvPr/>
        </p:nvSpPr>
        <p:spPr bwMode="auto">
          <a:xfrm>
            <a:off x="966536" y="3024250"/>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30F050"/>
              </a:gs>
              <a:gs pos="100000">
                <a:srgbClr val="01AF01"/>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7" name="Freeform 12"/>
          <p:cNvSpPr>
            <a:spLocks/>
          </p:cNvSpPr>
          <p:nvPr/>
        </p:nvSpPr>
        <p:spPr bwMode="auto">
          <a:xfrm>
            <a:off x="966536" y="4742758"/>
            <a:ext cx="3179763" cy="1562100"/>
          </a:xfrm>
          <a:custGeom>
            <a:avLst/>
            <a:gdLst>
              <a:gd name="T0" fmla="*/ 3179763 w 853"/>
              <a:gd name="T1" fmla="*/ 790370 h 419"/>
              <a:gd name="T2" fmla="*/ 2948643 w 853"/>
              <a:gd name="T3" fmla="*/ 536855 h 419"/>
              <a:gd name="T4" fmla="*/ 2948643 w 853"/>
              <a:gd name="T5" fmla="*/ 626331 h 419"/>
              <a:gd name="T6" fmla="*/ 2613147 w 853"/>
              <a:gd name="T7" fmla="*/ 357904 h 419"/>
              <a:gd name="T8" fmla="*/ 2613147 w 853"/>
              <a:gd name="T9" fmla="*/ 238602 h 419"/>
              <a:gd name="T10" fmla="*/ 2374571 w 853"/>
              <a:gd name="T11" fmla="*/ 0 h 419"/>
              <a:gd name="T12" fmla="*/ 238575 w 853"/>
              <a:gd name="T13" fmla="*/ 0 h 419"/>
              <a:gd name="T14" fmla="*/ 0 w 853"/>
              <a:gd name="T15" fmla="*/ 238602 h 419"/>
              <a:gd name="T16" fmla="*/ 0 w 853"/>
              <a:gd name="T17" fmla="*/ 1323498 h 419"/>
              <a:gd name="T18" fmla="*/ 238575 w 853"/>
              <a:gd name="T19" fmla="*/ 1562100 h 419"/>
              <a:gd name="T20" fmla="*/ 2374571 w 853"/>
              <a:gd name="T21" fmla="*/ 1562100 h 419"/>
              <a:gd name="T22" fmla="*/ 2613147 w 853"/>
              <a:gd name="T23" fmla="*/ 1323498 h 419"/>
              <a:gd name="T24" fmla="*/ 2613147 w 853"/>
              <a:gd name="T25" fmla="*/ 1226565 h 419"/>
              <a:gd name="T26" fmla="*/ 2948643 w 853"/>
              <a:gd name="T27" fmla="*/ 958138 h 419"/>
              <a:gd name="T28" fmla="*/ 2948643 w 853"/>
              <a:gd name="T29" fmla="*/ 1047614 h 419"/>
              <a:gd name="T30" fmla="*/ 3179763 w 853"/>
              <a:gd name="T31" fmla="*/ 790370 h 4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53"/>
              <a:gd name="T49" fmla="*/ 0 h 419"/>
              <a:gd name="T50" fmla="*/ 853 w 853"/>
              <a:gd name="T51" fmla="*/ 419 h 41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53" h="419">
                <a:moveTo>
                  <a:pt x="853" y="212"/>
                </a:moveTo>
                <a:cubicBezTo>
                  <a:pt x="791" y="144"/>
                  <a:pt x="791" y="144"/>
                  <a:pt x="791" y="144"/>
                </a:cubicBezTo>
                <a:cubicBezTo>
                  <a:pt x="791" y="168"/>
                  <a:pt x="791" y="168"/>
                  <a:pt x="791" y="168"/>
                </a:cubicBezTo>
                <a:cubicBezTo>
                  <a:pt x="701" y="96"/>
                  <a:pt x="701" y="96"/>
                  <a:pt x="701" y="96"/>
                </a:cubicBezTo>
                <a:cubicBezTo>
                  <a:pt x="701" y="64"/>
                  <a:pt x="701" y="64"/>
                  <a:pt x="701" y="64"/>
                </a:cubicBezTo>
                <a:cubicBezTo>
                  <a:pt x="701" y="29"/>
                  <a:pt x="672" y="0"/>
                  <a:pt x="637" y="0"/>
                </a:cubicBezTo>
                <a:cubicBezTo>
                  <a:pt x="64" y="0"/>
                  <a:pt x="64" y="0"/>
                  <a:pt x="64" y="0"/>
                </a:cubicBezTo>
                <a:cubicBezTo>
                  <a:pt x="28" y="0"/>
                  <a:pt x="0" y="29"/>
                  <a:pt x="0" y="64"/>
                </a:cubicBezTo>
                <a:cubicBezTo>
                  <a:pt x="0" y="355"/>
                  <a:pt x="0" y="355"/>
                  <a:pt x="0" y="355"/>
                </a:cubicBezTo>
                <a:cubicBezTo>
                  <a:pt x="0" y="390"/>
                  <a:pt x="28" y="419"/>
                  <a:pt x="64" y="419"/>
                </a:cubicBezTo>
                <a:cubicBezTo>
                  <a:pt x="637" y="419"/>
                  <a:pt x="637" y="419"/>
                  <a:pt x="637" y="419"/>
                </a:cubicBezTo>
                <a:cubicBezTo>
                  <a:pt x="672" y="419"/>
                  <a:pt x="701" y="390"/>
                  <a:pt x="701" y="355"/>
                </a:cubicBezTo>
                <a:cubicBezTo>
                  <a:pt x="701" y="329"/>
                  <a:pt x="701" y="329"/>
                  <a:pt x="701" y="329"/>
                </a:cubicBezTo>
                <a:cubicBezTo>
                  <a:pt x="791" y="257"/>
                  <a:pt x="791" y="257"/>
                  <a:pt x="791" y="257"/>
                </a:cubicBezTo>
                <a:cubicBezTo>
                  <a:pt x="791" y="281"/>
                  <a:pt x="791" y="281"/>
                  <a:pt x="791" y="281"/>
                </a:cubicBezTo>
                <a:lnTo>
                  <a:pt x="853" y="212"/>
                </a:lnTo>
                <a:close/>
              </a:path>
            </a:pathLst>
          </a:custGeom>
          <a:gradFill>
            <a:gsLst>
              <a:gs pos="0">
                <a:srgbClr val="FFFF00"/>
              </a:gs>
              <a:gs pos="100000">
                <a:srgbClr val="FFC000"/>
              </a:gs>
            </a:gsLst>
            <a:path path="circle">
              <a:fillToRect l="100000" t="100000"/>
            </a:path>
          </a:gradFill>
          <a:ln w="9">
            <a:solidFill>
              <a:srgbClr val="000000"/>
            </a:solidFill>
            <a:miter lim="800000"/>
            <a:headEnd/>
            <a:tailEnd/>
          </a:ln>
          <a:effectLst>
            <a:outerShdw blurRad="101600" dist="38100" dir="5400000" sx="105000" sy="105000" algn="t" rotWithShape="0">
              <a:prstClr val="black">
                <a:alpha val="40000"/>
              </a:prstClr>
            </a:outerShdw>
          </a:effectLst>
          <a:scene3d>
            <a:camera prst="orthographicFront"/>
            <a:lightRig rig="threePt" dir="t"/>
          </a:scene3d>
          <a:sp3d>
            <a:bevelT w="139700" h="139700" prst="divot"/>
          </a:sp3d>
        </p:spPr>
        <p:txBody>
          <a:bodyPr/>
          <a:lstStyle/>
          <a:p>
            <a:pPr fontAlgn="base">
              <a:spcBef>
                <a:spcPct val="0"/>
              </a:spcBef>
              <a:spcAft>
                <a:spcPct val="0"/>
              </a:spcAft>
            </a:pPr>
            <a:endParaRPr lang="en-US">
              <a:solidFill>
                <a:prstClr val="black"/>
              </a:solidFill>
              <a:latin typeface="Calibri" pitchFamily="34" charset="0"/>
            </a:endParaRPr>
          </a:p>
        </p:txBody>
      </p:sp>
      <p:sp>
        <p:nvSpPr>
          <p:cNvPr id="8" name="Can 7"/>
          <p:cNvSpPr/>
          <p:nvPr/>
        </p:nvSpPr>
        <p:spPr>
          <a:xfrm>
            <a:off x="4243136" y="1524000"/>
            <a:ext cx="228600" cy="4800600"/>
          </a:xfrm>
          <a:prstGeom prst="can">
            <a:avLst/>
          </a:prstGeom>
          <a:gradFill flip="none" rotWithShape="1">
            <a:gsLst>
              <a:gs pos="0">
                <a:schemeClr val="tx1">
                  <a:lumMod val="65000"/>
                  <a:lumOff val="35000"/>
                </a:schemeClr>
              </a:gs>
              <a:gs pos="50000">
                <a:schemeClr val="bg1"/>
              </a:gs>
              <a:gs pos="100000">
                <a:schemeClr val="tx1">
                  <a:lumMod val="85000"/>
                  <a:lumOff val="15000"/>
                </a:schemeClr>
              </a:gs>
            </a:gsLst>
            <a:lin ang="0" scaled="1"/>
            <a:tileRect/>
          </a:grad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9" name="Freeform 19"/>
          <p:cNvSpPr>
            <a:spLocks/>
          </p:cNvSpPr>
          <p:nvPr/>
        </p:nvSpPr>
        <p:spPr bwMode="auto">
          <a:xfrm flipH="1">
            <a:off x="4162928" y="1881250"/>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0" name="Freeform 19"/>
          <p:cNvSpPr>
            <a:spLocks/>
          </p:cNvSpPr>
          <p:nvPr/>
        </p:nvSpPr>
        <p:spPr bwMode="auto">
          <a:xfrm flipH="1">
            <a:off x="4174960" y="3525562"/>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1" name="Freeform 19"/>
          <p:cNvSpPr>
            <a:spLocks/>
          </p:cNvSpPr>
          <p:nvPr/>
        </p:nvSpPr>
        <p:spPr bwMode="auto">
          <a:xfrm flipH="1">
            <a:off x="4154904" y="5254098"/>
            <a:ext cx="397040" cy="377218"/>
          </a:xfrm>
          <a:custGeom>
            <a:avLst/>
            <a:gdLst/>
            <a:ahLst/>
            <a:cxnLst>
              <a:cxn ang="0">
                <a:pos x="906" y="0"/>
              </a:cxn>
              <a:cxn ang="0">
                <a:pos x="1002" y="18"/>
              </a:cxn>
              <a:cxn ang="0">
                <a:pos x="1168" y="40"/>
              </a:cxn>
              <a:cxn ang="0">
                <a:pos x="1320" y="84"/>
              </a:cxn>
              <a:cxn ang="0">
                <a:pos x="1454" y="142"/>
              </a:cxn>
              <a:cxn ang="0">
                <a:pos x="1568" y="216"/>
              </a:cxn>
              <a:cxn ang="0">
                <a:pos x="1660" y="302"/>
              </a:cxn>
              <a:cxn ang="0">
                <a:pos x="1722" y="400"/>
              </a:cxn>
              <a:cxn ang="0">
                <a:pos x="1756" y="504"/>
              </a:cxn>
              <a:cxn ang="0">
                <a:pos x="1760" y="588"/>
              </a:cxn>
              <a:cxn ang="0">
                <a:pos x="1734" y="696"/>
              </a:cxn>
              <a:cxn ang="0">
                <a:pos x="1676" y="796"/>
              </a:cxn>
              <a:cxn ang="0">
                <a:pos x="1588" y="886"/>
              </a:cxn>
              <a:cxn ang="0">
                <a:pos x="1476" y="964"/>
              </a:cxn>
              <a:cxn ang="0">
                <a:pos x="1344" y="1028"/>
              </a:cxn>
              <a:cxn ang="0">
                <a:pos x="1192" y="1074"/>
              </a:cxn>
              <a:cxn ang="0">
                <a:pos x="1026" y="1100"/>
              </a:cxn>
              <a:cxn ang="0">
                <a:pos x="894" y="1106"/>
              </a:cxn>
              <a:cxn ang="0">
                <a:pos x="720" y="1096"/>
              </a:cxn>
              <a:cxn ang="0">
                <a:pos x="556" y="1064"/>
              </a:cxn>
              <a:cxn ang="0">
                <a:pos x="410" y="1012"/>
              </a:cxn>
              <a:cxn ang="0">
                <a:pos x="282" y="946"/>
              </a:cxn>
              <a:cxn ang="0">
                <a:pos x="176" y="866"/>
              </a:cxn>
              <a:cxn ang="0">
                <a:pos x="96" y="772"/>
              </a:cxn>
              <a:cxn ang="0">
                <a:pos x="44" y="670"/>
              </a:cxn>
              <a:cxn ang="0">
                <a:pos x="28" y="560"/>
              </a:cxn>
              <a:cxn ang="0">
                <a:pos x="46" y="448"/>
              </a:cxn>
              <a:cxn ang="0">
                <a:pos x="46" y="406"/>
              </a:cxn>
              <a:cxn ang="0">
                <a:pos x="12" y="494"/>
              </a:cxn>
              <a:cxn ang="0">
                <a:pos x="0" y="586"/>
              </a:cxn>
              <a:cxn ang="0">
                <a:pos x="12" y="676"/>
              </a:cxn>
              <a:cxn ang="0">
                <a:pos x="58" y="788"/>
              </a:cxn>
              <a:cxn ang="0">
                <a:pos x="138" y="890"/>
              </a:cxn>
              <a:cxn ang="0">
                <a:pos x="246" y="980"/>
              </a:cxn>
              <a:cxn ang="0">
                <a:pos x="380" y="1056"/>
              </a:cxn>
              <a:cxn ang="0">
                <a:pos x="536" y="1116"/>
              </a:cxn>
              <a:cxn ang="0">
                <a:pos x="710" y="1154"/>
              </a:cxn>
              <a:cxn ang="0">
                <a:pos x="898" y="1172"/>
              </a:cxn>
              <a:cxn ang="0">
                <a:pos x="1044" y="1170"/>
              </a:cxn>
              <a:cxn ang="0">
                <a:pos x="1228" y="1146"/>
              </a:cxn>
              <a:cxn ang="0">
                <a:pos x="1398" y="1102"/>
              </a:cxn>
              <a:cxn ang="0">
                <a:pos x="1550" y="1038"/>
              </a:cxn>
              <a:cxn ang="0">
                <a:pos x="1678" y="960"/>
              </a:cxn>
              <a:cxn ang="0">
                <a:pos x="1780" y="866"/>
              </a:cxn>
              <a:cxn ang="0">
                <a:pos x="1852" y="760"/>
              </a:cxn>
              <a:cxn ang="0">
                <a:pos x="1890" y="646"/>
              </a:cxn>
              <a:cxn ang="0">
                <a:pos x="1892" y="556"/>
              </a:cxn>
              <a:cxn ang="0">
                <a:pos x="1864" y="440"/>
              </a:cxn>
              <a:cxn ang="0">
                <a:pos x="1800" y="332"/>
              </a:cxn>
              <a:cxn ang="0">
                <a:pos x="1706" y="236"/>
              </a:cxn>
              <a:cxn ang="0">
                <a:pos x="1584" y="152"/>
              </a:cxn>
              <a:cxn ang="0">
                <a:pos x="1438" y="84"/>
              </a:cxn>
              <a:cxn ang="0">
                <a:pos x="1272" y="36"/>
              </a:cxn>
              <a:cxn ang="0">
                <a:pos x="1092" y="6"/>
              </a:cxn>
              <a:cxn ang="0">
                <a:pos x="948" y="0"/>
              </a:cxn>
            </a:cxnLst>
            <a:rect l="0" t="0" r="r" b="b"/>
            <a:pathLst>
              <a:path w="1894" h="1172">
                <a:moveTo>
                  <a:pt x="948" y="0"/>
                </a:moveTo>
                <a:lnTo>
                  <a:pt x="948" y="0"/>
                </a:lnTo>
                <a:lnTo>
                  <a:pt x="906" y="0"/>
                </a:lnTo>
                <a:lnTo>
                  <a:pt x="906" y="0"/>
                </a:lnTo>
                <a:lnTo>
                  <a:pt x="916" y="14"/>
                </a:lnTo>
                <a:lnTo>
                  <a:pt x="916" y="14"/>
                </a:lnTo>
                <a:lnTo>
                  <a:pt x="960" y="14"/>
                </a:lnTo>
                <a:lnTo>
                  <a:pt x="1002" y="18"/>
                </a:lnTo>
                <a:lnTo>
                  <a:pt x="1044" y="22"/>
                </a:lnTo>
                <a:lnTo>
                  <a:pt x="1086" y="26"/>
                </a:lnTo>
                <a:lnTo>
                  <a:pt x="1128" y="32"/>
                </a:lnTo>
                <a:lnTo>
                  <a:pt x="1168" y="40"/>
                </a:lnTo>
                <a:lnTo>
                  <a:pt x="1206" y="50"/>
                </a:lnTo>
                <a:lnTo>
                  <a:pt x="1246" y="60"/>
                </a:lnTo>
                <a:lnTo>
                  <a:pt x="1282" y="70"/>
                </a:lnTo>
                <a:lnTo>
                  <a:pt x="1320" y="84"/>
                </a:lnTo>
                <a:lnTo>
                  <a:pt x="1354" y="96"/>
                </a:lnTo>
                <a:lnTo>
                  <a:pt x="1388" y="110"/>
                </a:lnTo>
                <a:lnTo>
                  <a:pt x="1422" y="126"/>
                </a:lnTo>
                <a:lnTo>
                  <a:pt x="1454" y="142"/>
                </a:lnTo>
                <a:lnTo>
                  <a:pt x="1484" y="160"/>
                </a:lnTo>
                <a:lnTo>
                  <a:pt x="1514" y="178"/>
                </a:lnTo>
                <a:lnTo>
                  <a:pt x="1542" y="196"/>
                </a:lnTo>
                <a:lnTo>
                  <a:pt x="1568" y="216"/>
                </a:lnTo>
                <a:lnTo>
                  <a:pt x="1594" y="236"/>
                </a:lnTo>
                <a:lnTo>
                  <a:pt x="1616" y="258"/>
                </a:lnTo>
                <a:lnTo>
                  <a:pt x="1638" y="280"/>
                </a:lnTo>
                <a:lnTo>
                  <a:pt x="1660" y="302"/>
                </a:lnTo>
                <a:lnTo>
                  <a:pt x="1678" y="326"/>
                </a:lnTo>
                <a:lnTo>
                  <a:pt x="1694" y="350"/>
                </a:lnTo>
                <a:lnTo>
                  <a:pt x="1710" y="374"/>
                </a:lnTo>
                <a:lnTo>
                  <a:pt x="1722" y="400"/>
                </a:lnTo>
                <a:lnTo>
                  <a:pt x="1734" y="424"/>
                </a:lnTo>
                <a:lnTo>
                  <a:pt x="1744" y="452"/>
                </a:lnTo>
                <a:lnTo>
                  <a:pt x="1750" y="478"/>
                </a:lnTo>
                <a:lnTo>
                  <a:pt x="1756" y="504"/>
                </a:lnTo>
                <a:lnTo>
                  <a:pt x="1760" y="532"/>
                </a:lnTo>
                <a:lnTo>
                  <a:pt x="1760" y="560"/>
                </a:lnTo>
                <a:lnTo>
                  <a:pt x="1760" y="560"/>
                </a:lnTo>
                <a:lnTo>
                  <a:pt x="1760" y="588"/>
                </a:lnTo>
                <a:lnTo>
                  <a:pt x="1756" y="616"/>
                </a:lnTo>
                <a:lnTo>
                  <a:pt x="1750" y="642"/>
                </a:lnTo>
                <a:lnTo>
                  <a:pt x="1744" y="670"/>
                </a:lnTo>
                <a:lnTo>
                  <a:pt x="1734" y="696"/>
                </a:lnTo>
                <a:lnTo>
                  <a:pt x="1722" y="722"/>
                </a:lnTo>
                <a:lnTo>
                  <a:pt x="1708" y="748"/>
                </a:lnTo>
                <a:lnTo>
                  <a:pt x="1692" y="772"/>
                </a:lnTo>
                <a:lnTo>
                  <a:pt x="1676" y="796"/>
                </a:lnTo>
                <a:lnTo>
                  <a:pt x="1656" y="820"/>
                </a:lnTo>
                <a:lnTo>
                  <a:pt x="1636" y="844"/>
                </a:lnTo>
                <a:lnTo>
                  <a:pt x="1612" y="866"/>
                </a:lnTo>
                <a:lnTo>
                  <a:pt x="1588" y="886"/>
                </a:lnTo>
                <a:lnTo>
                  <a:pt x="1562" y="908"/>
                </a:lnTo>
                <a:lnTo>
                  <a:pt x="1536" y="928"/>
                </a:lnTo>
                <a:lnTo>
                  <a:pt x="1506" y="946"/>
                </a:lnTo>
                <a:lnTo>
                  <a:pt x="1476" y="964"/>
                </a:lnTo>
                <a:lnTo>
                  <a:pt x="1446" y="982"/>
                </a:lnTo>
                <a:lnTo>
                  <a:pt x="1412" y="998"/>
                </a:lnTo>
                <a:lnTo>
                  <a:pt x="1378" y="1012"/>
                </a:lnTo>
                <a:lnTo>
                  <a:pt x="1344" y="1028"/>
                </a:lnTo>
                <a:lnTo>
                  <a:pt x="1308" y="1040"/>
                </a:lnTo>
                <a:lnTo>
                  <a:pt x="1270" y="1052"/>
                </a:lnTo>
                <a:lnTo>
                  <a:pt x="1232" y="1064"/>
                </a:lnTo>
                <a:lnTo>
                  <a:pt x="1192" y="1074"/>
                </a:lnTo>
                <a:lnTo>
                  <a:pt x="1152" y="1082"/>
                </a:lnTo>
                <a:lnTo>
                  <a:pt x="1110" y="1090"/>
                </a:lnTo>
                <a:lnTo>
                  <a:pt x="1068" y="1096"/>
                </a:lnTo>
                <a:lnTo>
                  <a:pt x="1026" y="1100"/>
                </a:lnTo>
                <a:lnTo>
                  <a:pt x="982" y="1104"/>
                </a:lnTo>
                <a:lnTo>
                  <a:pt x="938" y="1106"/>
                </a:lnTo>
                <a:lnTo>
                  <a:pt x="894" y="1106"/>
                </a:lnTo>
                <a:lnTo>
                  <a:pt x="894" y="1106"/>
                </a:lnTo>
                <a:lnTo>
                  <a:pt x="850" y="1106"/>
                </a:lnTo>
                <a:lnTo>
                  <a:pt x="806" y="1104"/>
                </a:lnTo>
                <a:lnTo>
                  <a:pt x="762" y="1100"/>
                </a:lnTo>
                <a:lnTo>
                  <a:pt x="720" y="1096"/>
                </a:lnTo>
                <a:lnTo>
                  <a:pt x="678" y="1090"/>
                </a:lnTo>
                <a:lnTo>
                  <a:pt x="636" y="1082"/>
                </a:lnTo>
                <a:lnTo>
                  <a:pt x="596" y="1074"/>
                </a:lnTo>
                <a:lnTo>
                  <a:pt x="556" y="1064"/>
                </a:lnTo>
                <a:lnTo>
                  <a:pt x="518" y="1052"/>
                </a:lnTo>
                <a:lnTo>
                  <a:pt x="480" y="1040"/>
                </a:lnTo>
                <a:lnTo>
                  <a:pt x="444" y="1028"/>
                </a:lnTo>
                <a:lnTo>
                  <a:pt x="410" y="1012"/>
                </a:lnTo>
                <a:lnTo>
                  <a:pt x="376" y="998"/>
                </a:lnTo>
                <a:lnTo>
                  <a:pt x="342" y="982"/>
                </a:lnTo>
                <a:lnTo>
                  <a:pt x="312" y="964"/>
                </a:lnTo>
                <a:lnTo>
                  <a:pt x="282" y="946"/>
                </a:lnTo>
                <a:lnTo>
                  <a:pt x="252" y="928"/>
                </a:lnTo>
                <a:lnTo>
                  <a:pt x="226" y="908"/>
                </a:lnTo>
                <a:lnTo>
                  <a:pt x="200" y="886"/>
                </a:lnTo>
                <a:lnTo>
                  <a:pt x="176" y="866"/>
                </a:lnTo>
                <a:lnTo>
                  <a:pt x="152" y="844"/>
                </a:lnTo>
                <a:lnTo>
                  <a:pt x="132" y="820"/>
                </a:lnTo>
                <a:lnTo>
                  <a:pt x="112" y="796"/>
                </a:lnTo>
                <a:lnTo>
                  <a:pt x="96" y="772"/>
                </a:lnTo>
                <a:lnTo>
                  <a:pt x="80" y="748"/>
                </a:lnTo>
                <a:lnTo>
                  <a:pt x="66" y="722"/>
                </a:lnTo>
                <a:lnTo>
                  <a:pt x="54" y="696"/>
                </a:lnTo>
                <a:lnTo>
                  <a:pt x="44" y="670"/>
                </a:lnTo>
                <a:lnTo>
                  <a:pt x="38" y="642"/>
                </a:lnTo>
                <a:lnTo>
                  <a:pt x="32" y="616"/>
                </a:lnTo>
                <a:lnTo>
                  <a:pt x="28" y="588"/>
                </a:lnTo>
                <a:lnTo>
                  <a:pt x="28" y="560"/>
                </a:lnTo>
                <a:lnTo>
                  <a:pt x="28" y="560"/>
                </a:lnTo>
                <a:lnTo>
                  <a:pt x="30" y="522"/>
                </a:lnTo>
                <a:lnTo>
                  <a:pt x="36" y="484"/>
                </a:lnTo>
                <a:lnTo>
                  <a:pt x="46" y="448"/>
                </a:lnTo>
                <a:lnTo>
                  <a:pt x="60" y="412"/>
                </a:lnTo>
                <a:lnTo>
                  <a:pt x="60" y="412"/>
                </a:lnTo>
                <a:lnTo>
                  <a:pt x="46" y="406"/>
                </a:lnTo>
                <a:lnTo>
                  <a:pt x="46" y="406"/>
                </a:lnTo>
                <a:lnTo>
                  <a:pt x="36" y="428"/>
                </a:lnTo>
                <a:lnTo>
                  <a:pt x="26" y="450"/>
                </a:lnTo>
                <a:lnTo>
                  <a:pt x="18" y="472"/>
                </a:lnTo>
                <a:lnTo>
                  <a:pt x="12" y="494"/>
                </a:lnTo>
                <a:lnTo>
                  <a:pt x="8" y="516"/>
                </a:lnTo>
                <a:lnTo>
                  <a:pt x="4" y="540"/>
                </a:lnTo>
                <a:lnTo>
                  <a:pt x="2" y="562"/>
                </a:lnTo>
                <a:lnTo>
                  <a:pt x="0" y="586"/>
                </a:lnTo>
                <a:lnTo>
                  <a:pt x="0" y="586"/>
                </a:lnTo>
                <a:lnTo>
                  <a:pt x="2" y="616"/>
                </a:lnTo>
                <a:lnTo>
                  <a:pt x="6" y="646"/>
                </a:lnTo>
                <a:lnTo>
                  <a:pt x="12" y="676"/>
                </a:lnTo>
                <a:lnTo>
                  <a:pt x="20" y="704"/>
                </a:lnTo>
                <a:lnTo>
                  <a:pt x="30" y="732"/>
                </a:lnTo>
                <a:lnTo>
                  <a:pt x="44" y="760"/>
                </a:lnTo>
                <a:lnTo>
                  <a:pt x="58" y="788"/>
                </a:lnTo>
                <a:lnTo>
                  <a:pt x="76" y="814"/>
                </a:lnTo>
                <a:lnTo>
                  <a:pt x="94" y="840"/>
                </a:lnTo>
                <a:lnTo>
                  <a:pt x="114" y="866"/>
                </a:lnTo>
                <a:lnTo>
                  <a:pt x="138" y="890"/>
                </a:lnTo>
                <a:lnTo>
                  <a:pt x="162" y="914"/>
                </a:lnTo>
                <a:lnTo>
                  <a:pt x="188" y="938"/>
                </a:lnTo>
                <a:lnTo>
                  <a:pt x="216" y="960"/>
                </a:lnTo>
                <a:lnTo>
                  <a:pt x="246" y="980"/>
                </a:lnTo>
                <a:lnTo>
                  <a:pt x="278" y="1002"/>
                </a:lnTo>
                <a:lnTo>
                  <a:pt x="310" y="1020"/>
                </a:lnTo>
                <a:lnTo>
                  <a:pt x="346" y="1038"/>
                </a:lnTo>
                <a:lnTo>
                  <a:pt x="380" y="1056"/>
                </a:lnTo>
                <a:lnTo>
                  <a:pt x="418" y="1072"/>
                </a:lnTo>
                <a:lnTo>
                  <a:pt x="456" y="1088"/>
                </a:lnTo>
                <a:lnTo>
                  <a:pt x="496" y="1102"/>
                </a:lnTo>
                <a:lnTo>
                  <a:pt x="536" y="1116"/>
                </a:lnTo>
                <a:lnTo>
                  <a:pt x="578" y="1126"/>
                </a:lnTo>
                <a:lnTo>
                  <a:pt x="622" y="1138"/>
                </a:lnTo>
                <a:lnTo>
                  <a:pt x="666" y="1146"/>
                </a:lnTo>
                <a:lnTo>
                  <a:pt x="710" y="1154"/>
                </a:lnTo>
                <a:lnTo>
                  <a:pt x="756" y="1160"/>
                </a:lnTo>
                <a:lnTo>
                  <a:pt x="804" y="1166"/>
                </a:lnTo>
                <a:lnTo>
                  <a:pt x="850" y="1170"/>
                </a:lnTo>
                <a:lnTo>
                  <a:pt x="898" y="1172"/>
                </a:lnTo>
                <a:lnTo>
                  <a:pt x="948" y="1172"/>
                </a:lnTo>
                <a:lnTo>
                  <a:pt x="948" y="1172"/>
                </a:lnTo>
                <a:lnTo>
                  <a:pt x="996" y="1172"/>
                </a:lnTo>
                <a:lnTo>
                  <a:pt x="1044" y="1170"/>
                </a:lnTo>
                <a:lnTo>
                  <a:pt x="1092" y="1166"/>
                </a:lnTo>
                <a:lnTo>
                  <a:pt x="1138" y="1160"/>
                </a:lnTo>
                <a:lnTo>
                  <a:pt x="1184" y="1154"/>
                </a:lnTo>
                <a:lnTo>
                  <a:pt x="1228" y="1146"/>
                </a:lnTo>
                <a:lnTo>
                  <a:pt x="1272" y="1138"/>
                </a:lnTo>
                <a:lnTo>
                  <a:pt x="1316" y="1126"/>
                </a:lnTo>
                <a:lnTo>
                  <a:pt x="1358" y="1116"/>
                </a:lnTo>
                <a:lnTo>
                  <a:pt x="1398" y="1102"/>
                </a:lnTo>
                <a:lnTo>
                  <a:pt x="1438" y="1088"/>
                </a:lnTo>
                <a:lnTo>
                  <a:pt x="1476" y="1072"/>
                </a:lnTo>
                <a:lnTo>
                  <a:pt x="1514" y="1056"/>
                </a:lnTo>
                <a:lnTo>
                  <a:pt x="1550" y="1038"/>
                </a:lnTo>
                <a:lnTo>
                  <a:pt x="1584" y="1020"/>
                </a:lnTo>
                <a:lnTo>
                  <a:pt x="1616" y="1002"/>
                </a:lnTo>
                <a:lnTo>
                  <a:pt x="1648" y="980"/>
                </a:lnTo>
                <a:lnTo>
                  <a:pt x="1678" y="960"/>
                </a:lnTo>
                <a:lnTo>
                  <a:pt x="1706" y="938"/>
                </a:lnTo>
                <a:lnTo>
                  <a:pt x="1732" y="914"/>
                </a:lnTo>
                <a:lnTo>
                  <a:pt x="1756" y="890"/>
                </a:lnTo>
                <a:lnTo>
                  <a:pt x="1780" y="866"/>
                </a:lnTo>
                <a:lnTo>
                  <a:pt x="1800" y="840"/>
                </a:lnTo>
                <a:lnTo>
                  <a:pt x="1820" y="814"/>
                </a:lnTo>
                <a:lnTo>
                  <a:pt x="1836" y="788"/>
                </a:lnTo>
                <a:lnTo>
                  <a:pt x="1852" y="760"/>
                </a:lnTo>
                <a:lnTo>
                  <a:pt x="1864" y="732"/>
                </a:lnTo>
                <a:lnTo>
                  <a:pt x="1874" y="704"/>
                </a:lnTo>
                <a:lnTo>
                  <a:pt x="1884" y="676"/>
                </a:lnTo>
                <a:lnTo>
                  <a:pt x="1890" y="646"/>
                </a:lnTo>
                <a:lnTo>
                  <a:pt x="1892" y="616"/>
                </a:lnTo>
                <a:lnTo>
                  <a:pt x="1894" y="586"/>
                </a:lnTo>
                <a:lnTo>
                  <a:pt x="1894" y="586"/>
                </a:lnTo>
                <a:lnTo>
                  <a:pt x="1892" y="556"/>
                </a:lnTo>
                <a:lnTo>
                  <a:pt x="1890" y="526"/>
                </a:lnTo>
                <a:lnTo>
                  <a:pt x="1884" y="496"/>
                </a:lnTo>
                <a:lnTo>
                  <a:pt x="1874" y="468"/>
                </a:lnTo>
                <a:lnTo>
                  <a:pt x="1864" y="440"/>
                </a:lnTo>
                <a:lnTo>
                  <a:pt x="1852" y="412"/>
                </a:lnTo>
                <a:lnTo>
                  <a:pt x="1836" y="384"/>
                </a:lnTo>
                <a:lnTo>
                  <a:pt x="1820" y="358"/>
                </a:lnTo>
                <a:lnTo>
                  <a:pt x="1800" y="332"/>
                </a:lnTo>
                <a:lnTo>
                  <a:pt x="1780" y="306"/>
                </a:lnTo>
                <a:lnTo>
                  <a:pt x="1756" y="282"/>
                </a:lnTo>
                <a:lnTo>
                  <a:pt x="1732" y="258"/>
                </a:lnTo>
                <a:lnTo>
                  <a:pt x="1706" y="236"/>
                </a:lnTo>
                <a:lnTo>
                  <a:pt x="1678" y="214"/>
                </a:lnTo>
                <a:lnTo>
                  <a:pt x="1648" y="192"/>
                </a:lnTo>
                <a:lnTo>
                  <a:pt x="1616" y="172"/>
                </a:lnTo>
                <a:lnTo>
                  <a:pt x="1584" y="152"/>
                </a:lnTo>
                <a:lnTo>
                  <a:pt x="1550" y="134"/>
                </a:lnTo>
                <a:lnTo>
                  <a:pt x="1514" y="116"/>
                </a:lnTo>
                <a:lnTo>
                  <a:pt x="1476" y="100"/>
                </a:lnTo>
                <a:lnTo>
                  <a:pt x="1438" y="84"/>
                </a:lnTo>
                <a:lnTo>
                  <a:pt x="1398" y="70"/>
                </a:lnTo>
                <a:lnTo>
                  <a:pt x="1358" y="58"/>
                </a:lnTo>
                <a:lnTo>
                  <a:pt x="1316" y="46"/>
                </a:lnTo>
                <a:lnTo>
                  <a:pt x="1272" y="36"/>
                </a:lnTo>
                <a:lnTo>
                  <a:pt x="1228" y="26"/>
                </a:lnTo>
                <a:lnTo>
                  <a:pt x="1184" y="18"/>
                </a:lnTo>
                <a:lnTo>
                  <a:pt x="1138" y="12"/>
                </a:lnTo>
                <a:lnTo>
                  <a:pt x="1092" y="6"/>
                </a:lnTo>
                <a:lnTo>
                  <a:pt x="1044" y="2"/>
                </a:lnTo>
                <a:lnTo>
                  <a:pt x="996" y="0"/>
                </a:lnTo>
                <a:lnTo>
                  <a:pt x="948" y="0"/>
                </a:lnTo>
                <a:lnTo>
                  <a:pt x="948" y="0"/>
                </a:lnTo>
                <a:close/>
              </a:path>
            </a:pathLst>
          </a:custGeom>
          <a:solidFill>
            <a:schemeClr val="bg2">
              <a:lumMod val="25000"/>
            </a:schemeClr>
          </a:solidFill>
          <a:ln w="8">
            <a:solidFill>
              <a:srgbClr val="000000"/>
            </a:solidFill>
            <a:prstDash val="solid"/>
            <a:round/>
            <a:headEnd/>
            <a:tailEnd/>
          </a:ln>
          <a:effectLst>
            <a:outerShdw blurRad="165100" dist="63500" dir="5400000" sx="103000" sy="103000" algn="t" rotWithShape="0">
              <a:prstClr val="black">
                <a:alpha val="40000"/>
              </a:prstClr>
            </a:outerShdw>
          </a:effectLst>
          <a:scene3d>
            <a:camera prst="perspectiveRelaxed">
              <a:rot lat="18935215" lon="18111855" rev="3909539"/>
            </a:camera>
            <a:lightRig rig="chilly" dir="t"/>
          </a:scene3d>
          <a:sp3d extrusionH="127000" contourW="12700" prstMaterial="dkEdge">
            <a:bevelT/>
            <a:extrusionClr>
              <a:schemeClr val="bg1">
                <a:lumMod val="75000"/>
              </a:schemeClr>
            </a:extrusionClr>
            <a:contourClr>
              <a:schemeClr val="bg1">
                <a:lumMod val="75000"/>
              </a:schemeClr>
            </a:contourClr>
          </a:sp3d>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dirty="0">
              <a:solidFill>
                <a:prstClr val="black"/>
              </a:solidFill>
              <a:latin typeface="Calibri" pitchFamily="34" charset="0"/>
            </a:endParaRPr>
          </a:p>
        </p:txBody>
      </p:sp>
      <p:sp>
        <p:nvSpPr>
          <p:cNvPr id="12" name="Rectangle 11"/>
          <p:cNvSpPr/>
          <p:nvPr/>
        </p:nvSpPr>
        <p:spPr>
          <a:xfrm>
            <a:off x="1118936" y="14481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3" name="TextBox 12"/>
          <p:cNvSpPr txBox="1"/>
          <p:nvPr/>
        </p:nvSpPr>
        <p:spPr>
          <a:xfrm>
            <a:off x="990600" y="1727537"/>
            <a:ext cx="2852990" cy="1015663"/>
          </a:xfrm>
          <a:prstGeom prst="rect">
            <a:avLst/>
          </a:prstGeom>
          <a:noFill/>
        </p:spPr>
        <p:txBody>
          <a:bodyPr wrap="square" rtlCol="0">
            <a:spAutoFit/>
          </a:bodyPr>
          <a:lstStyle/>
          <a:p>
            <a:r>
              <a:rPr lang="en-US" sz="2000" dirty="0"/>
              <a:t>Communicate additional </a:t>
            </a:r>
            <a:br>
              <a:rPr lang="en-US" sz="2000" dirty="0"/>
            </a:br>
            <a:r>
              <a:rPr lang="en-US" sz="2000" dirty="0"/>
              <a:t>opportunities to increase</a:t>
            </a:r>
            <a:br>
              <a:rPr lang="en-US" sz="2000" dirty="0"/>
            </a:br>
            <a:r>
              <a:rPr lang="en-US" sz="2000" dirty="0" smtClean="0"/>
              <a:t>value.</a:t>
            </a:r>
            <a:endParaRPr lang="en-US" sz="2000" dirty="0"/>
          </a:p>
        </p:txBody>
      </p:sp>
      <p:sp>
        <p:nvSpPr>
          <p:cNvPr id="14" name="Rectangle 13"/>
          <p:cNvSpPr/>
          <p:nvPr/>
        </p:nvSpPr>
        <p:spPr>
          <a:xfrm>
            <a:off x="1118936" y="3124514"/>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5" name="TextBox 14"/>
          <p:cNvSpPr txBox="1"/>
          <p:nvPr/>
        </p:nvSpPr>
        <p:spPr>
          <a:xfrm>
            <a:off x="1066800" y="3276600"/>
            <a:ext cx="3027364" cy="1015663"/>
          </a:xfrm>
          <a:prstGeom prst="rect">
            <a:avLst/>
          </a:prstGeom>
          <a:noFill/>
        </p:spPr>
        <p:txBody>
          <a:bodyPr wrap="square" rtlCol="0">
            <a:spAutoFit/>
          </a:bodyPr>
          <a:lstStyle/>
          <a:p>
            <a:r>
              <a:rPr lang="en-US" sz="2000" dirty="0"/>
              <a:t>Assess sales </a:t>
            </a:r>
            <a:r>
              <a:rPr lang="en-US" sz="2000" dirty="0" smtClean="0"/>
              <a:t/>
            </a:r>
            <a:br>
              <a:rPr lang="en-US" sz="2000" dirty="0" smtClean="0"/>
            </a:br>
            <a:r>
              <a:rPr lang="en-US" sz="2000" dirty="0" smtClean="0"/>
              <a:t>organization &amp; salesperson performance.</a:t>
            </a:r>
            <a:endParaRPr lang="en-US" sz="2000" dirty="0"/>
          </a:p>
        </p:txBody>
      </p:sp>
      <p:sp>
        <p:nvSpPr>
          <p:cNvPr id="16" name="Rectangle 15"/>
          <p:cNvSpPr/>
          <p:nvPr/>
        </p:nvSpPr>
        <p:spPr>
          <a:xfrm>
            <a:off x="1118936" y="4853050"/>
            <a:ext cx="2286000" cy="381000"/>
          </a:xfrm>
          <a:prstGeom prst="rect">
            <a:avLst/>
          </a:prstGeom>
          <a:gradFill>
            <a:gsLst>
              <a:gs pos="0">
                <a:schemeClr val="bg1">
                  <a:alpha val="81000"/>
                </a:schemeClr>
              </a:gs>
              <a:gs pos="50000">
                <a:schemeClr val="bg1">
                  <a:lumMod val="85000"/>
                  <a:alpha val="35000"/>
                </a:schemeClr>
              </a:gs>
              <a:gs pos="100000">
                <a:schemeClr val="bg1">
                  <a:lumMod val="95000"/>
                  <a:alpha val="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prstClr val="white"/>
              </a:solidFill>
              <a:latin typeface="Calibri" pitchFamily="34" charset="0"/>
            </a:endParaRPr>
          </a:p>
        </p:txBody>
      </p:sp>
      <p:sp>
        <p:nvSpPr>
          <p:cNvPr id="17" name="TextBox 16"/>
          <p:cNvSpPr txBox="1"/>
          <p:nvPr/>
        </p:nvSpPr>
        <p:spPr>
          <a:xfrm>
            <a:off x="1118936" y="5159514"/>
            <a:ext cx="2947736" cy="707886"/>
          </a:xfrm>
          <a:prstGeom prst="rect">
            <a:avLst/>
          </a:prstGeom>
          <a:noFill/>
        </p:spPr>
        <p:txBody>
          <a:bodyPr wrap="square" rtlCol="0">
            <a:spAutoFit/>
          </a:bodyPr>
          <a:lstStyle/>
          <a:p>
            <a:r>
              <a:rPr lang="en-US" sz="2000" dirty="0"/>
              <a:t>Continuously improve customer value</a:t>
            </a:r>
            <a:r>
              <a:rPr lang="en-US" sz="2000" dirty="0" smtClean="0"/>
              <a:t>.</a:t>
            </a:r>
            <a:endParaRPr lang="en-US" sz="2000"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2418" y="1524000"/>
            <a:ext cx="4033849" cy="47808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74405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417638"/>
          </a:xfrm>
        </p:spPr>
        <p:txBody>
          <a:bodyPr/>
          <a:lstStyle/>
          <a:p>
            <a:r>
              <a:rPr lang="en-US" dirty="0" smtClean="0"/>
              <a:t>Transaction-Focused Selling vs.</a:t>
            </a:r>
            <a:br>
              <a:rPr lang="en-US" dirty="0" smtClean="0"/>
            </a:br>
            <a:r>
              <a:rPr lang="en-US" dirty="0" smtClean="0"/>
              <a:t>Trust-Based Relationship Selling</a:t>
            </a:r>
            <a:endParaRPr lang="en-US" dirty="0"/>
          </a:p>
        </p:txBody>
      </p:sp>
      <p:pic>
        <p:nvPicPr>
          <p:cNvPr id="5" name="Picture 4" descr="Chapter 01 Exhibit 1.1 a.png"/>
          <p:cNvPicPr>
            <a:picLocks noChangeAspect="1"/>
          </p:cNvPicPr>
          <p:nvPr/>
        </p:nvPicPr>
        <p:blipFill>
          <a:blip r:embed="rId3" cstate="print"/>
          <a:stretch>
            <a:fillRect/>
          </a:stretch>
        </p:blipFill>
        <p:spPr>
          <a:xfrm>
            <a:off x="1257300" y="1554480"/>
            <a:ext cx="6629400" cy="494834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417638"/>
          </a:xfrm>
        </p:spPr>
        <p:txBody>
          <a:bodyPr/>
          <a:lstStyle/>
          <a:p>
            <a:r>
              <a:rPr lang="en-US" dirty="0" smtClean="0"/>
              <a:t>Transaction-Focused Selling vs. </a:t>
            </a:r>
            <a:br>
              <a:rPr lang="en-US" dirty="0" smtClean="0"/>
            </a:br>
            <a:r>
              <a:rPr lang="en-US" dirty="0" smtClean="0"/>
              <a:t>Trust-Based Relationship Selling</a:t>
            </a:r>
            <a:endParaRPr lang="en-US" dirty="0"/>
          </a:p>
        </p:txBody>
      </p:sp>
      <p:pic>
        <p:nvPicPr>
          <p:cNvPr id="1026" name="Picture 2"/>
          <p:cNvPicPr>
            <a:picLocks noChangeArrowheads="1"/>
          </p:cNvPicPr>
          <p:nvPr/>
        </p:nvPicPr>
        <p:blipFill>
          <a:blip r:embed="rId2" cstate="print"/>
          <a:srcRect/>
          <a:stretch>
            <a:fillRect/>
          </a:stretch>
        </p:blipFill>
        <p:spPr bwMode="auto">
          <a:xfrm>
            <a:off x="1257300" y="1554480"/>
            <a:ext cx="6629400" cy="494690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Rectangle 11"/>
          <p:cNvSpPr>
            <a:spLocks noGrp="1" noChangeArrowheads="1"/>
          </p:cNvSpPr>
          <p:nvPr>
            <p:ph type="title"/>
          </p:nvPr>
        </p:nvSpPr>
        <p:spPr/>
        <p:txBody>
          <a:bodyPr/>
          <a:lstStyle/>
          <a:p>
            <a:r>
              <a:rPr lang="en-US" dirty="0"/>
              <a:t>Evolution of Personal </a:t>
            </a:r>
            <a:r>
              <a:rPr lang="en-US" dirty="0" smtClean="0"/>
              <a:t>Selling – </a:t>
            </a:r>
            <a:br>
              <a:rPr lang="en-US" dirty="0" smtClean="0"/>
            </a:br>
            <a:r>
              <a:rPr lang="en-US" dirty="0" smtClean="0"/>
              <a:t>What is a “Profession”</a:t>
            </a:r>
            <a:endParaRPr lang="en-US" dirty="0"/>
          </a:p>
        </p:txBody>
      </p:sp>
      <p:pic>
        <p:nvPicPr>
          <p:cNvPr id="3" name="Perspector Cylinder"/>
          <p:cNvPicPr>
            <a:picLocks/>
          </p:cNvPicPr>
          <p:nvPr>
            <p:custDataLst>
              <p:tags r:id="rId1"/>
            </p:custDataLst>
          </p:nvPr>
        </p:nvPicPr>
        <p:blipFill>
          <a:blip r:embed="rId4">
            <a:clrChange>
              <a:clrFrom>
                <a:srgbClr val="FFFFFF"/>
              </a:clrFrom>
              <a:clrTo>
                <a:srgbClr val="FFFFFF">
                  <a:alpha val="0"/>
                </a:srgbClr>
              </a:clrTo>
            </a:clrChange>
            <a:lum/>
            <a:extLst>
              <a:ext uri="{28A0092B-C50C-407E-A947-70E740481C1C}">
                <a14:useLocalDpi xmlns:a14="http://schemas.microsoft.com/office/drawing/2010/main" val="0"/>
              </a:ext>
            </a:extLst>
          </a:blip>
          <a:stretch>
            <a:fillRect/>
          </a:stretch>
        </p:blipFill>
        <p:spPr>
          <a:xfrm>
            <a:off x="1905000" y="1828800"/>
            <a:ext cx="5334000" cy="4495800"/>
          </a:xfrm>
          <a:prstGeom prst="rect">
            <a:avLst/>
          </a:prstGeom>
          <a:solidFill>
            <a:scrgbClr r="0" g="0" b="0">
              <a:alpha val="0"/>
            </a:scrgbClr>
          </a:solidFill>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Rectangle 11"/>
          <p:cNvSpPr>
            <a:spLocks noGrp="1" noChangeArrowheads="1"/>
          </p:cNvSpPr>
          <p:nvPr>
            <p:ph type="title"/>
          </p:nvPr>
        </p:nvSpPr>
        <p:spPr/>
        <p:txBody>
          <a:bodyPr/>
          <a:lstStyle/>
          <a:p>
            <a:r>
              <a:rPr lang="en-US" dirty="0" smtClean="0"/>
              <a:t>Sales Professionalism</a:t>
            </a:r>
            <a:endParaRPr lang="en-US" dirty="0"/>
          </a:p>
        </p:txBody>
      </p:sp>
      <p:sp>
        <p:nvSpPr>
          <p:cNvPr id="19" name="Text Box 4"/>
          <p:cNvSpPr txBox="1">
            <a:spLocks noChangeArrowheads="1"/>
          </p:cNvSpPr>
          <p:nvPr/>
        </p:nvSpPr>
        <p:spPr bwMode="auto">
          <a:xfrm>
            <a:off x="3581400" y="1828560"/>
            <a:ext cx="4743450" cy="2962513"/>
          </a:xfrm>
          <a:prstGeom prst="roundRect">
            <a:avLst/>
          </a:prstGeom>
          <a:noFill/>
          <a:ln w="9525" algn="ctr">
            <a:noFill/>
            <a:miter lim="800000"/>
            <a:headEnd/>
            <a:tailEnd/>
          </a:ln>
          <a:effectLst/>
        </p:spPr>
        <p:txBody>
          <a:bodyPr wrap="square">
            <a:spAutoFit/>
          </a:bodyPr>
          <a:lstStyle/>
          <a:p>
            <a:pPr>
              <a:spcBef>
                <a:spcPct val="50000"/>
              </a:spcBef>
            </a:pPr>
            <a:r>
              <a:rPr lang="en-US" sz="2800" dirty="0" smtClean="0"/>
              <a:t>A customer-oriented</a:t>
            </a:r>
            <a:br>
              <a:rPr lang="en-US" sz="2800" dirty="0" smtClean="0"/>
            </a:br>
            <a:r>
              <a:rPr lang="en-US" sz="2800" dirty="0" smtClean="0"/>
              <a:t>  approach that uses truthful, </a:t>
            </a:r>
            <a:br>
              <a:rPr lang="en-US" sz="2800" dirty="0" smtClean="0"/>
            </a:br>
            <a:r>
              <a:rPr lang="en-US" sz="2800" dirty="0" smtClean="0"/>
              <a:t>   non-manipulative tactics to </a:t>
            </a:r>
            <a:br>
              <a:rPr lang="en-US" sz="2800" dirty="0" smtClean="0"/>
            </a:br>
            <a:r>
              <a:rPr lang="en-US" sz="2800" dirty="0" smtClean="0"/>
              <a:t>    satisfy the long-term needs </a:t>
            </a:r>
            <a:br>
              <a:rPr lang="en-US" sz="2800" dirty="0" smtClean="0"/>
            </a:br>
            <a:r>
              <a:rPr lang="en-US" sz="2800" dirty="0" smtClean="0"/>
              <a:t>   of both the customer and</a:t>
            </a:r>
            <a:br>
              <a:rPr lang="en-US" sz="2800" dirty="0" smtClean="0"/>
            </a:br>
            <a:r>
              <a:rPr lang="en-US" sz="2800" dirty="0" smtClean="0"/>
              <a:t>  the selling firm.</a:t>
            </a: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43" y="1400175"/>
            <a:ext cx="3229457" cy="4267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291338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title"/>
          </p:nvPr>
        </p:nvSpPr>
        <p:spPr>
          <a:xfrm>
            <a:off x="685800" y="0"/>
            <a:ext cx="7391400" cy="1417638"/>
          </a:xfrm>
        </p:spPr>
        <p:txBody>
          <a:bodyPr>
            <a:normAutofit/>
          </a:bodyPr>
          <a:lstStyle/>
          <a:p>
            <a:r>
              <a:rPr lang="en-US" dirty="0"/>
              <a:t>Contributions of Personal Selling:  </a:t>
            </a:r>
            <a:r>
              <a:rPr lang="en-US" dirty="0" smtClean="0"/>
              <a:t/>
            </a:r>
            <a:br>
              <a:rPr lang="en-US" dirty="0" smtClean="0"/>
            </a:br>
            <a:r>
              <a:rPr lang="en-US" dirty="0" smtClean="0"/>
              <a:t>Salespeople </a:t>
            </a:r>
            <a:r>
              <a:rPr lang="en-US" dirty="0"/>
              <a:t>and Society</a:t>
            </a:r>
          </a:p>
        </p:txBody>
      </p:sp>
      <p:sp>
        <p:nvSpPr>
          <p:cNvPr id="20485" name="Rectangle 5"/>
          <p:cNvSpPr>
            <a:spLocks noGrp="1" noChangeArrowheads="1"/>
          </p:cNvSpPr>
          <p:nvPr>
            <p:ph type="body" sz="half" idx="4294967295"/>
          </p:nvPr>
        </p:nvSpPr>
        <p:spPr>
          <a:xfrm>
            <a:off x="1219200" y="1676400"/>
            <a:ext cx="6553200" cy="3284220"/>
          </a:xfrm>
        </p:spPr>
        <p:txBody>
          <a:bodyPr>
            <a:normAutofit/>
          </a:bodyPr>
          <a:lstStyle/>
          <a:p>
            <a:r>
              <a:rPr lang="en-US" sz="2600" dirty="0"/>
              <a:t>Salespeople help stimulate the </a:t>
            </a:r>
            <a:r>
              <a:rPr lang="en-US" sz="2600" dirty="0" smtClean="0"/>
              <a:t>economy.</a:t>
            </a:r>
            <a:endParaRPr lang="en-US" sz="2600" dirty="0"/>
          </a:p>
          <a:p>
            <a:pPr>
              <a:buFontTx/>
              <a:buNone/>
            </a:pPr>
            <a:endParaRPr lang="en-US" sz="2600" dirty="0"/>
          </a:p>
          <a:p>
            <a:r>
              <a:rPr lang="en-US" sz="2600" dirty="0"/>
              <a:t>Salespeople help with </a:t>
            </a:r>
            <a:r>
              <a:rPr lang="en-US" sz="2600" dirty="0" smtClean="0"/>
              <a:t/>
            </a:r>
            <a:br>
              <a:rPr lang="en-US" sz="2600" dirty="0" smtClean="0"/>
            </a:br>
            <a:r>
              <a:rPr lang="en-US" sz="2600" dirty="0" smtClean="0"/>
              <a:t>the </a:t>
            </a:r>
            <a:r>
              <a:rPr lang="en-US" sz="2600" dirty="0"/>
              <a:t>diffusion of </a:t>
            </a:r>
            <a:r>
              <a:rPr lang="en-US" sz="2600" dirty="0" smtClean="0"/>
              <a:t/>
            </a:r>
            <a:br>
              <a:rPr lang="en-US" sz="2600" dirty="0" smtClean="0"/>
            </a:br>
            <a:r>
              <a:rPr lang="en-US" sz="2600" dirty="0" smtClean="0"/>
              <a:t>innovation.</a:t>
            </a:r>
            <a:endParaRPr lang="en-US" sz="2600" dirty="0"/>
          </a:p>
        </p:txBody>
      </p:sp>
      <p:sp>
        <p:nvSpPr>
          <p:cNvPr id="3" name="Round Same Side Corner Rectangle 2"/>
          <p:cNvSpPr/>
          <p:nvPr/>
        </p:nvSpPr>
        <p:spPr>
          <a:xfrm>
            <a:off x="4952999" y="2362200"/>
            <a:ext cx="3474711" cy="2583180"/>
          </a:xfrm>
          <a:prstGeom prst="round2SameRect">
            <a:avLst/>
          </a:prstGeom>
          <a:solidFill>
            <a:schemeClr val="accent3">
              <a:lumMod val="75000"/>
            </a:schemeClr>
          </a:solidFill>
          <a:ln/>
        </p:spPr>
        <p:style>
          <a:lnRef idx="0">
            <a:schemeClr val="accent2"/>
          </a:lnRef>
          <a:fillRef idx="3">
            <a:schemeClr val="accent2"/>
          </a:fillRef>
          <a:effectRef idx="3">
            <a:schemeClr val="accent2"/>
          </a:effectRef>
          <a:fontRef idx="minor">
            <a:schemeClr val="lt1"/>
          </a:fontRef>
        </p:style>
        <p:txBody>
          <a:bodyPr rtlCol="0" anchor="t"/>
          <a:lstStyle/>
          <a:p>
            <a:pPr algn="ctr"/>
            <a:r>
              <a:rPr lang="en-US" sz="2000" dirty="0" smtClean="0"/>
              <a:t>Nothing happens until somebody sells something!</a:t>
            </a:r>
            <a:endParaRPr lang="en-US" sz="20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61360"/>
            <a:ext cx="3474711" cy="3368040"/>
          </a:xfrm>
          <a:prstGeom prst="ellipse">
            <a:avLst/>
          </a:prstGeom>
          <a:ln w="127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Grp="1" noChangeArrowheads="1"/>
          </p:cNvSpPr>
          <p:nvPr>
            <p:ph type="title"/>
          </p:nvPr>
        </p:nvSpPr>
        <p:spPr>
          <a:xfrm>
            <a:off x="685800" y="0"/>
            <a:ext cx="7391400" cy="1417638"/>
          </a:xfrm>
        </p:spPr>
        <p:txBody>
          <a:bodyPr>
            <a:normAutofit fontScale="90000"/>
          </a:bodyPr>
          <a:lstStyle/>
          <a:p>
            <a:r>
              <a:rPr lang="en-US" dirty="0"/>
              <a:t>Contributions of Personal </a:t>
            </a:r>
            <a:r>
              <a:rPr lang="en-US" dirty="0" smtClean="0"/>
              <a:t>Selling:</a:t>
            </a:r>
            <a:br>
              <a:rPr lang="en-US" dirty="0" smtClean="0"/>
            </a:br>
            <a:r>
              <a:rPr lang="en-US" dirty="0" smtClean="0"/>
              <a:t>Salespeople </a:t>
            </a:r>
            <a:r>
              <a:rPr lang="en-US" dirty="0"/>
              <a:t>and the Employing Firm</a:t>
            </a:r>
          </a:p>
        </p:txBody>
      </p:sp>
      <p:pic>
        <p:nvPicPr>
          <p:cNvPr id="6" name="Picture 5" descr="dreamstime_11268693.jpg"/>
          <p:cNvPicPr>
            <a:picLocks noChangeAspect="1"/>
          </p:cNvPicPr>
          <p:nvPr/>
        </p:nvPicPr>
        <p:blipFill>
          <a:blip r:embed="rId3" cstate="email"/>
          <a:stretch>
            <a:fillRect/>
          </a:stretch>
        </p:blipFill>
        <p:spPr>
          <a:xfrm>
            <a:off x="3200399" y="3538229"/>
            <a:ext cx="4876801" cy="3167371"/>
          </a:xfrm>
          <a:prstGeom prst="rect">
            <a:avLst/>
          </a:prstGeom>
          <a:ln>
            <a:noFill/>
          </a:ln>
          <a:effectLst>
            <a:softEdge rad="112500"/>
          </a:effectLst>
        </p:spPr>
      </p:pic>
      <p:sp>
        <p:nvSpPr>
          <p:cNvPr id="22533" name="Rectangle 5"/>
          <p:cNvSpPr>
            <a:spLocks noGrp="1" noChangeArrowheads="1"/>
          </p:cNvSpPr>
          <p:nvPr>
            <p:ph type="body" sz="half" idx="4294967295"/>
          </p:nvPr>
        </p:nvSpPr>
        <p:spPr>
          <a:xfrm>
            <a:off x="1066800" y="1600200"/>
            <a:ext cx="5910262" cy="2357438"/>
          </a:xfrm>
        </p:spPr>
        <p:txBody>
          <a:bodyPr/>
          <a:lstStyle/>
          <a:p>
            <a:r>
              <a:rPr lang="en-US" sz="2600" dirty="0"/>
              <a:t>Salespeople generate </a:t>
            </a:r>
            <a:r>
              <a:rPr lang="en-US" sz="2600" dirty="0" smtClean="0"/>
              <a:t>revenue.</a:t>
            </a:r>
            <a:endParaRPr lang="en-US" sz="2600" dirty="0"/>
          </a:p>
          <a:p>
            <a:r>
              <a:rPr lang="en-US" sz="2600" dirty="0"/>
              <a:t>Salespeople provide market research and customer </a:t>
            </a:r>
            <a:r>
              <a:rPr lang="en-US" sz="2600" dirty="0" smtClean="0"/>
              <a:t>feedback.</a:t>
            </a:r>
            <a:endParaRPr lang="en-US" sz="2600" dirty="0"/>
          </a:p>
          <a:p>
            <a:r>
              <a:rPr lang="en-US" sz="2600" dirty="0"/>
              <a:t>Salespeople become future leaders in the </a:t>
            </a:r>
            <a:r>
              <a:rPr lang="en-US" sz="2600" dirty="0" smtClean="0"/>
              <a:t>organization.</a:t>
            </a:r>
            <a:endParaRPr lang="en-US" sz="26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4"/>
          <p:cNvSpPr>
            <a:spLocks noGrp="1" noChangeArrowheads="1"/>
          </p:cNvSpPr>
          <p:nvPr>
            <p:ph type="title"/>
          </p:nvPr>
        </p:nvSpPr>
        <p:spPr>
          <a:xfrm>
            <a:off x="685800" y="0"/>
            <a:ext cx="7391400" cy="1417638"/>
          </a:xfrm>
        </p:spPr>
        <p:txBody>
          <a:bodyPr>
            <a:normAutofit/>
          </a:bodyPr>
          <a:lstStyle/>
          <a:p>
            <a:r>
              <a:rPr lang="en-US" dirty="0"/>
              <a:t>Contributions of Personal </a:t>
            </a:r>
            <a:r>
              <a:rPr lang="en-US" dirty="0" smtClean="0"/>
              <a:t>Selling:</a:t>
            </a:r>
            <a:br>
              <a:rPr lang="en-US" dirty="0" smtClean="0"/>
            </a:br>
            <a:r>
              <a:rPr lang="en-US" dirty="0" smtClean="0"/>
              <a:t>Salespeople </a:t>
            </a:r>
            <a:r>
              <a:rPr lang="en-US" dirty="0"/>
              <a:t>and the Customer</a:t>
            </a:r>
          </a:p>
        </p:txBody>
      </p:sp>
      <p:pic>
        <p:nvPicPr>
          <p:cNvPr id="5" name="Picture 4" descr="dreamstime_11268693.jpg"/>
          <p:cNvPicPr>
            <a:picLocks noChangeAspect="1"/>
          </p:cNvPicPr>
          <p:nvPr/>
        </p:nvPicPr>
        <p:blipFill>
          <a:blip r:embed="rId3" cstate="email"/>
          <a:stretch>
            <a:fillRect/>
          </a:stretch>
        </p:blipFill>
        <p:spPr>
          <a:xfrm>
            <a:off x="3200399" y="3538229"/>
            <a:ext cx="4876801" cy="3167371"/>
          </a:xfrm>
          <a:prstGeom prst="rect">
            <a:avLst/>
          </a:prstGeom>
          <a:ln>
            <a:noFill/>
          </a:ln>
          <a:effectLst>
            <a:softEdge rad="112500"/>
          </a:effectLst>
        </p:spPr>
      </p:pic>
      <p:sp>
        <p:nvSpPr>
          <p:cNvPr id="24581" name="Rectangle 5"/>
          <p:cNvSpPr>
            <a:spLocks noGrp="1" noChangeArrowheads="1"/>
          </p:cNvSpPr>
          <p:nvPr>
            <p:ph type="body" sz="half" idx="1"/>
          </p:nvPr>
        </p:nvSpPr>
        <p:spPr>
          <a:xfrm>
            <a:off x="990600" y="1524000"/>
            <a:ext cx="7162800" cy="3124200"/>
          </a:xfrm>
          <a:noFill/>
          <a:ln/>
        </p:spPr>
        <p:txBody>
          <a:bodyPr/>
          <a:lstStyle/>
          <a:p>
            <a:r>
              <a:rPr lang="en-US" sz="2600" dirty="0"/>
              <a:t>Salespeople provide solutions to </a:t>
            </a:r>
            <a:r>
              <a:rPr lang="en-US" sz="2600" dirty="0" smtClean="0"/>
              <a:t>problems.</a:t>
            </a:r>
            <a:endParaRPr lang="en-US" sz="2600" dirty="0"/>
          </a:p>
          <a:p>
            <a:r>
              <a:rPr lang="en-US" sz="2600" dirty="0"/>
              <a:t>Salespeople provide expertise and serve as information </a:t>
            </a:r>
            <a:r>
              <a:rPr lang="en-US" sz="2600" dirty="0" smtClean="0"/>
              <a:t>resources.</a:t>
            </a:r>
            <a:endParaRPr lang="en-US" sz="2600" dirty="0"/>
          </a:p>
          <a:p>
            <a:r>
              <a:rPr lang="en-US" sz="2600" dirty="0"/>
              <a:t>Salespeople serve as advocates for the</a:t>
            </a:r>
            <a:r>
              <a:rPr lang="en-US" sz="2600" dirty="0" smtClean="0"/>
              <a:t> </a:t>
            </a:r>
            <a:br>
              <a:rPr lang="en-US" sz="2600" dirty="0" smtClean="0"/>
            </a:br>
            <a:r>
              <a:rPr lang="en-US" sz="2600" dirty="0" smtClean="0"/>
              <a:t>customer </a:t>
            </a:r>
            <a:r>
              <a:rPr lang="en-US" sz="2600" dirty="0"/>
              <a:t>when dealing with the selling </a:t>
            </a:r>
            <a:r>
              <a:rPr lang="en-US" sz="2600" dirty="0" smtClean="0"/>
              <a:t>organization.</a:t>
            </a:r>
            <a:endParaRPr lang="en-US" sz="2600"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0"/>
            <a:ext cx="7391400" cy="1295400"/>
          </a:xfrm>
        </p:spPr>
        <p:txBody>
          <a:bodyPr/>
          <a:lstStyle/>
          <a:p>
            <a:r>
              <a:rPr lang="en-US" dirty="0" smtClean="0"/>
              <a:t>Ethical Dilemma</a:t>
            </a:r>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714" b="98286" l="0" r="97374">
                        <a14:backgroundMark x1="49805" y1="2000" x2="49708" y2="7714"/>
                        <a14:backgroundMark x1="49903" y1="8000" x2="49903" y2="8000"/>
                      </a14:backgroundRemoval>
                    </a14:imgEffect>
                  </a14:imgLayer>
                </a14:imgProps>
              </a:ext>
              <a:ext uri="{28A0092B-C50C-407E-A947-70E740481C1C}">
                <a14:useLocalDpi xmlns:a14="http://schemas.microsoft.com/office/drawing/2010/main" val="0"/>
              </a:ext>
            </a:extLst>
          </a:blip>
          <a:srcRect/>
          <a:stretch>
            <a:fillRect/>
          </a:stretch>
        </p:blipFill>
        <p:spPr bwMode="auto">
          <a:xfrm>
            <a:off x="990600" y="1447800"/>
            <a:ext cx="6827044"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a:xfrm>
            <a:off x="609600" y="0"/>
            <a:ext cx="7467600" cy="1417638"/>
          </a:xfrm>
        </p:spPr>
        <p:txBody>
          <a:bodyPr>
            <a:noAutofit/>
          </a:bodyPr>
          <a:lstStyle/>
          <a:p>
            <a:r>
              <a:rPr lang="en-US" dirty="0" smtClean="0"/>
              <a:t>Alternative</a:t>
            </a:r>
            <a:br>
              <a:rPr lang="en-US" dirty="0" smtClean="0"/>
            </a:br>
            <a:r>
              <a:rPr lang="en-US" dirty="0" smtClean="0"/>
              <a:t>Personal Selling Approaches</a:t>
            </a:r>
            <a:endParaRPr lang="en-US" dirty="0"/>
          </a:p>
        </p:txBody>
      </p:sp>
      <p:sp>
        <p:nvSpPr>
          <p:cNvPr id="28676" name="Rectangle 4"/>
          <p:cNvSpPr>
            <a:spLocks noGrp="1" noChangeArrowheads="1"/>
          </p:cNvSpPr>
          <p:nvPr>
            <p:ph type="body" idx="1"/>
          </p:nvPr>
        </p:nvSpPr>
        <p:spPr>
          <a:xfrm>
            <a:off x="990600" y="1981200"/>
            <a:ext cx="4953000" cy="2667000"/>
          </a:xfrm>
        </p:spPr>
        <p:txBody>
          <a:bodyPr/>
          <a:lstStyle/>
          <a:p>
            <a:r>
              <a:rPr lang="en-US" sz="2800" dirty="0"/>
              <a:t>Stimulus Response Selling</a:t>
            </a:r>
          </a:p>
          <a:p>
            <a:r>
              <a:rPr lang="en-US" sz="2800" dirty="0"/>
              <a:t>Mental States Selling</a:t>
            </a:r>
          </a:p>
          <a:p>
            <a:r>
              <a:rPr lang="en-US" sz="2800" dirty="0"/>
              <a:t>Need Satisfaction Selling</a:t>
            </a:r>
          </a:p>
          <a:p>
            <a:r>
              <a:rPr lang="en-US" sz="2800" dirty="0"/>
              <a:t>Problem Solving </a:t>
            </a:r>
            <a:r>
              <a:rPr lang="en-US" sz="2800" dirty="0" smtClean="0"/>
              <a:t>Selling</a:t>
            </a:r>
          </a:p>
          <a:p>
            <a:r>
              <a:rPr lang="en-US" sz="2800" dirty="0" smtClean="0"/>
              <a:t>Consultative Selling</a:t>
            </a:r>
            <a:endParaRPr lang="en-US" sz="2800" dirty="0"/>
          </a:p>
        </p:txBody>
      </p:sp>
      <p:grpSp>
        <p:nvGrpSpPr>
          <p:cNvPr id="7" name="Group 6"/>
          <p:cNvGrpSpPr/>
          <p:nvPr/>
        </p:nvGrpSpPr>
        <p:grpSpPr>
          <a:xfrm>
            <a:off x="5055119" y="1828800"/>
            <a:ext cx="3174481" cy="4121530"/>
            <a:chOff x="5842260" y="2352675"/>
            <a:chExt cx="3174481" cy="4121530"/>
          </a:xfrm>
        </p:grpSpPr>
        <p:pic>
          <p:nvPicPr>
            <p:cNvPr id="6" name="Picture 5" descr="Postit Note Blue Chroma.jpg"/>
            <p:cNvPicPr>
              <a:picLocks noChangeAspect="1"/>
            </p:cNvPicPr>
            <p:nvPr/>
          </p:nvPicPr>
          <p:blipFill>
            <a:blip r:embed="rId3" cstate="print">
              <a:clrChange>
                <a:clrFrom>
                  <a:srgbClr val="0000FE"/>
                </a:clrFrom>
                <a:clrTo>
                  <a:srgbClr val="0000FE">
                    <a:alpha val="0"/>
                  </a:srgbClr>
                </a:clrTo>
              </a:clrChange>
            </a:blip>
            <a:stretch>
              <a:fillRect/>
            </a:stretch>
          </p:blipFill>
          <p:spPr>
            <a:xfrm>
              <a:off x="5842260" y="2352675"/>
              <a:ext cx="3174481" cy="4121530"/>
            </a:xfrm>
            <a:prstGeom prst="rect">
              <a:avLst/>
            </a:prstGeom>
          </p:spPr>
        </p:pic>
        <p:sp>
          <p:nvSpPr>
            <p:cNvPr id="5" name="TextBox 4"/>
            <p:cNvSpPr txBox="1"/>
            <p:nvPr/>
          </p:nvSpPr>
          <p:spPr>
            <a:xfrm>
              <a:off x="6324600" y="3124200"/>
              <a:ext cx="2489460" cy="2585323"/>
            </a:xfrm>
            <a:prstGeom prst="rect">
              <a:avLst/>
            </a:prstGeom>
            <a:noFill/>
          </p:spPr>
          <p:txBody>
            <a:bodyPr wrap="square" rtlCol="0">
              <a:spAutoFit/>
            </a:bodyPr>
            <a:lstStyle/>
            <a:p>
              <a:r>
                <a:rPr lang="en-US" b="1" i="1" dirty="0" smtClean="0">
                  <a:solidFill>
                    <a:srgbClr val="000000"/>
                  </a:solidFill>
                </a:rPr>
                <a:t>Adaptive Selling</a:t>
              </a:r>
              <a:r>
                <a:rPr lang="en-US" i="1" dirty="0" smtClean="0">
                  <a:solidFill>
                    <a:srgbClr val="000000"/>
                  </a:solidFill>
                </a:rPr>
                <a:t>:  </a:t>
              </a:r>
              <a:br>
                <a:rPr lang="en-US" i="1" dirty="0" smtClean="0">
                  <a:solidFill>
                    <a:srgbClr val="000000"/>
                  </a:solidFill>
                </a:rPr>
              </a:br>
              <a:r>
                <a:rPr lang="en-US" i="1" dirty="0" smtClean="0">
                  <a:solidFill>
                    <a:srgbClr val="000000"/>
                  </a:solidFill>
                </a:rPr>
                <a:t>the ability of a salesperson to alter his/her sales messages and behaviors during a sales presentation or as they encounter different sales situations and different customers</a:t>
              </a:r>
              <a:r>
                <a:rPr lang="en-US" dirty="0" smtClean="0">
                  <a:solidFill>
                    <a:srgbClr val="000000"/>
                  </a:solidFill>
                </a:rPr>
                <a:t>. </a:t>
              </a:r>
              <a:endParaRPr lang="en-US" dirty="0">
                <a:solidFill>
                  <a:srgbClr val="000000"/>
                </a:solidFill>
              </a:endParaRPr>
            </a:p>
          </p:txBody>
        </p:sp>
      </p:gr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Reaching Decision makers</a:t>
            </a:r>
            <a:endParaRPr lang="en-US" dirty="0"/>
          </a:p>
        </p:txBody>
      </p:sp>
      <p:sp>
        <p:nvSpPr>
          <p:cNvPr id="3" name="Content Placeholder 2"/>
          <p:cNvSpPr>
            <a:spLocks noGrp="1"/>
          </p:cNvSpPr>
          <p:nvPr>
            <p:ph idx="1"/>
          </p:nvPr>
        </p:nvSpPr>
        <p:spPr/>
        <p:txBody>
          <a:bodyPr/>
          <a:lstStyle/>
          <a:p>
            <a:r>
              <a:rPr lang="en-US" dirty="0" smtClean="0"/>
              <a:t>Now you have the name- ask your new best friend: </a:t>
            </a:r>
          </a:p>
          <a:p>
            <a:r>
              <a:rPr lang="en-US" dirty="0" smtClean="0"/>
              <a:t>“Hello Rosanna, is Amy there?”</a:t>
            </a:r>
          </a:p>
          <a:p>
            <a:r>
              <a:rPr lang="en-US" dirty="0" smtClean="0"/>
              <a:t>They might think you know her already</a:t>
            </a:r>
          </a:p>
          <a:p>
            <a:r>
              <a:rPr lang="en-US" dirty="0" smtClean="0"/>
              <a:t>And How the weather in Milpitas?</a:t>
            </a:r>
          </a:p>
          <a:p>
            <a:r>
              <a:rPr lang="en-US" dirty="0" smtClean="0"/>
              <a:t>If they ask who you are state name only</a:t>
            </a:r>
          </a:p>
          <a:p>
            <a:r>
              <a:rPr lang="en-US" dirty="0" smtClean="0"/>
              <a:t>If they ask where you’re calling from- be honest- state the city you are calling from</a:t>
            </a:r>
            <a:endParaRPr lang="en-US" dirty="0"/>
          </a:p>
        </p:txBody>
      </p:sp>
    </p:spTree>
    <p:extLst>
      <p:ext uri="{BB962C8B-B14F-4D97-AF65-F5344CB8AC3E}">
        <p14:creationId xmlns:p14="http://schemas.microsoft.com/office/powerpoint/2010/main" val="3767820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Stimulus Response Selling</a:t>
            </a:r>
            <a:endParaRPr lang="en-US" dirty="0"/>
          </a:p>
        </p:txBody>
      </p:sp>
      <p:sp>
        <p:nvSpPr>
          <p:cNvPr id="2" name="TextBox 1"/>
          <p:cNvSpPr txBox="1"/>
          <p:nvPr/>
        </p:nvSpPr>
        <p:spPr>
          <a:xfrm>
            <a:off x="1676400" y="2438400"/>
            <a:ext cx="5791200" cy="2677656"/>
          </a:xfrm>
          <a:prstGeom prst="rect">
            <a:avLst/>
          </a:prstGeom>
          <a:noFill/>
        </p:spPr>
        <p:txBody>
          <a:bodyPr wrap="square" rtlCol="0">
            <a:spAutoFit/>
          </a:bodyPr>
          <a:lstStyle/>
          <a:p>
            <a:r>
              <a:rPr lang="en-US" sz="2400" dirty="0">
                <a:latin typeface="Eras Medium ITC" pitchFamily="34" charset="0"/>
              </a:rPr>
              <a:t>An approach to </a:t>
            </a:r>
            <a:r>
              <a:rPr lang="en-US" sz="2400" dirty="0" smtClean="0">
                <a:latin typeface="Eras Medium ITC" pitchFamily="34" charset="0"/>
              </a:rPr>
              <a:t>selling </a:t>
            </a:r>
            <a:r>
              <a:rPr lang="en-US" sz="2400" dirty="0">
                <a:latin typeface="Eras Medium ITC" pitchFamily="34" charset="0"/>
              </a:rPr>
              <a:t>where the key idea is that various stimuli can elicit predictable responses from customers.  Salespeople furnish the </a:t>
            </a:r>
            <a:r>
              <a:rPr lang="en-US" sz="2400" dirty="0" smtClean="0">
                <a:latin typeface="Eras Medium ITC" pitchFamily="34" charset="0"/>
              </a:rPr>
              <a:t>stimuli </a:t>
            </a:r>
            <a:r>
              <a:rPr lang="en-US" sz="2400" dirty="0">
                <a:latin typeface="Eras Medium ITC" pitchFamily="34" charset="0"/>
              </a:rPr>
              <a:t>from a repertoire of words and actions designed to produced the desired response.</a:t>
            </a:r>
          </a:p>
          <a:p>
            <a:endParaRPr lang="en-US" sz="2400" dirty="0"/>
          </a:p>
        </p:txBody>
      </p:sp>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7436"/>
                    </a14:imgEffect>
                  </a14:imgLayer>
                </a14:imgProps>
              </a:ext>
              <a:ext uri="{28A0092B-C50C-407E-A947-70E740481C1C}">
                <a14:useLocalDpi xmlns:a14="http://schemas.microsoft.com/office/drawing/2010/main" val="0"/>
              </a:ext>
            </a:extLst>
          </a:blip>
          <a:stretch>
            <a:fillRect/>
          </a:stretch>
        </p:blipFill>
        <p:spPr>
          <a:xfrm>
            <a:off x="9525" y="4039494"/>
            <a:ext cx="1871664" cy="2818506"/>
          </a:xfrm>
          <a:prstGeom prst="rect">
            <a:avLst/>
          </a:prstGeom>
        </p:spPr>
      </p:pic>
      <p:pic>
        <p:nvPicPr>
          <p:cNvPr id="6" name="Picture 2">
            <a:hlinkClick r:id="rId6" action="ppaction://hlinksldjump"/>
          </p:cNvPr>
          <p:cNvPicPr>
            <a:picLocks noChangeAspect="1" noChangeArrowheads="1"/>
          </p:cNvPicPr>
          <p:nvPr/>
        </p:nvPicPr>
        <p:blipFill>
          <a:blip r:embed="rId7" cstate="print"/>
          <a:srcRect/>
          <a:stretch>
            <a:fillRect/>
          </a:stretch>
        </p:blipFill>
        <p:spPr bwMode="auto">
          <a:xfrm>
            <a:off x="5257800" y="4763157"/>
            <a:ext cx="2281102" cy="13711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9496904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Stimulus Response Selling</a:t>
            </a:r>
          </a:p>
        </p:txBody>
      </p:sp>
      <p:pic>
        <p:nvPicPr>
          <p:cNvPr id="4098" name="Picture 2"/>
          <p:cNvPicPr>
            <a:picLocks noChangeAspect="1" noChangeArrowheads="1"/>
          </p:cNvPicPr>
          <p:nvPr/>
        </p:nvPicPr>
        <p:blipFill>
          <a:blip r:embed="rId3" cstate="print"/>
          <a:srcRect/>
          <a:stretch>
            <a:fillRect/>
          </a:stretch>
        </p:blipFill>
        <p:spPr bwMode="auto">
          <a:xfrm>
            <a:off x="990600" y="1295400"/>
            <a:ext cx="6781800" cy="407656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8" name="TextBox 17"/>
          <p:cNvSpPr txBox="1"/>
          <p:nvPr/>
        </p:nvSpPr>
        <p:spPr>
          <a:xfrm>
            <a:off x="990600" y="5562600"/>
            <a:ext cx="6858000" cy="923330"/>
          </a:xfrm>
          <a:prstGeom prst="rect">
            <a:avLst/>
          </a:prstGeom>
          <a:noFill/>
        </p:spPr>
        <p:txBody>
          <a:bodyPr wrap="square" rtlCol="0">
            <a:spAutoFit/>
          </a:bodyPr>
          <a:lstStyle/>
          <a:p>
            <a:r>
              <a:rPr lang="en-US" i="1" dirty="0" smtClean="0">
                <a:solidFill>
                  <a:srgbClr val="000000"/>
                </a:solidFill>
              </a:rPr>
              <a:t>Simple in design; assumes conditioned response improves likelihood of success; a risky and unreliable strategy.</a:t>
            </a:r>
          </a:p>
          <a:p>
            <a:endParaRPr lang="en-US"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Continued Affirmation Selling</a:t>
            </a:r>
            <a:endParaRPr lang="en-US" dirty="0"/>
          </a:p>
        </p:txBody>
      </p:sp>
      <p:sp>
        <p:nvSpPr>
          <p:cNvPr id="2" name="TextBox 1"/>
          <p:cNvSpPr txBox="1"/>
          <p:nvPr/>
        </p:nvSpPr>
        <p:spPr>
          <a:xfrm>
            <a:off x="1719943" y="2209800"/>
            <a:ext cx="5791200" cy="3046988"/>
          </a:xfrm>
          <a:prstGeom prst="rect">
            <a:avLst/>
          </a:prstGeom>
          <a:noFill/>
        </p:spPr>
        <p:txBody>
          <a:bodyPr wrap="square" rtlCol="0">
            <a:spAutoFit/>
          </a:bodyPr>
          <a:lstStyle/>
          <a:p>
            <a:r>
              <a:rPr lang="en-US" sz="2400" dirty="0">
                <a:latin typeface="Eras Medium ITC" pitchFamily="34" charset="0"/>
              </a:rPr>
              <a:t>An </a:t>
            </a:r>
            <a:r>
              <a:rPr lang="en-US" sz="2400" dirty="0" smtClean="0">
                <a:latin typeface="Eras Medium ITC" pitchFamily="34" charset="0"/>
              </a:rPr>
              <a:t>example of stimulus response selling in which a series of questions or statements furnished by the salesperson is designed to condition the prospective buyer to answering “yes” time after time, until, it is hoped, he or she will be inclined to say “yes” to the entire sales proposition.</a:t>
            </a:r>
            <a:endParaRPr lang="en-US" sz="2400" dirty="0">
              <a:latin typeface="Eras Medium ITC" pitchFamily="34" charset="0"/>
            </a:endParaRPr>
          </a:p>
        </p:txBody>
      </p:sp>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7436"/>
                    </a14:imgEffect>
                  </a14:imgLayer>
                </a14:imgProps>
              </a:ext>
              <a:ext uri="{28A0092B-C50C-407E-A947-70E740481C1C}">
                <a14:useLocalDpi xmlns:a14="http://schemas.microsoft.com/office/drawing/2010/main" val="0"/>
              </a:ext>
            </a:extLst>
          </a:blip>
          <a:stretch>
            <a:fillRect/>
          </a:stretch>
        </p:blipFill>
        <p:spPr>
          <a:xfrm>
            <a:off x="9525" y="4039494"/>
            <a:ext cx="1871664" cy="2818506"/>
          </a:xfrm>
          <a:prstGeom prst="rect">
            <a:avLst/>
          </a:prstGeom>
        </p:spPr>
      </p:pic>
    </p:spTree>
    <p:extLst>
      <p:ext uri="{BB962C8B-B14F-4D97-AF65-F5344CB8AC3E}">
        <p14:creationId xmlns:p14="http://schemas.microsoft.com/office/powerpoint/2010/main" val="12667409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Mental States Selling</a:t>
            </a:r>
            <a:endParaRPr lang="en-US" dirty="0"/>
          </a:p>
        </p:txBody>
      </p:sp>
      <p:sp>
        <p:nvSpPr>
          <p:cNvPr id="2" name="TextBox 1"/>
          <p:cNvSpPr txBox="1"/>
          <p:nvPr/>
        </p:nvSpPr>
        <p:spPr>
          <a:xfrm>
            <a:off x="1719943" y="2209800"/>
            <a:ext cx="5595257" cy="2308324"/>
          </a:xfrm>
          <a:prstGeom prst="rect">
            <a:avLst/>
          </a:prstGeom>
          <a:noFill/>
        </p:spPr>
        <p:txBody>
          <a:bodyPr wrap="square" rtlCol="0">
            <a:spAutoFit/>
          </a:bodyPr>
          <a:lstStyle/>
          <a:p>
            <a:r>
              <a:rPr lang="en-US" sz="2400" dirty="0" smtClean="0">
                <a:latin typeface="Eras Medium ITC" pitchFamily="34" charset="0"/>
              </a:rPr>
              <a:t>Assumes the buying process for most buyers is essentially identical and that buyers can be led through certain mental states, or steps, in the buying process.</a:t>
            </a:r>
            <a:endParaRPr lang="en-US" sz="2400" dirty="0">
              <a:latin typeface="Eras Medium ITC" pitchFamily="34" charset="0"/>
            </a:endParaRPr>
          </a:p>
          <a:p>
            <a:endParaRPr lang="en-US" sz="2400" dirty="0">
              <a:latin typeface="Eras Medium ITC" pitchFamily="34" charset="0"/>
            </a:endParaRPr>
          </a:p>
        </p:txBody>
      </p:sp>
      <p:pic>
        <p:nvPicPr>
          <p:cNvPr id="5122"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4191000"/>
            <a:ext cx="2264599" cy="1776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2821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Mental States Selling</a:t>
            </a:r>
          </a:p>
        </p:txBody>
      </p:sp>
      <p:pic>
        <p:nvPicPr>
          <p:cNvPr id="5122" name="Picture 2"/>
          <p:cNvPicPr>
            <a:picLocks noChangeAspect="1" noChangeArrowheads="1"/>
          </p:cNvPicPr>
          <p:nvPr/>
        </p:nvPicPr>
        <p:blipFill>
          <a:blip r:embed="rId3" cstate="print"/>
          <a:srcRect/>
          <a:stretch>
            <a:fillRect/>
          </a:stretch>
        </p:blipFill>
        <p:spPr bwMode="auto">
          <a:xfrm>
            <a:off x="1143000" y="1143000"/>
            <a:ext cx="6400800" cy="493897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TextBox 10"/>
          <p:cNvSpPr txBox="1"/>
          <p:nvPr/>
        </p:nvSpPr>
        <p:spPr>
          <a:xfrm>
            <a:off x="1143000" y="6096000"/>
            <a:ext cx="6695662" cy="830997"/>
          </a:xfrm>
          <a:prstGeom prst="rect">
            <a:avLst/>
          </a:prstGeom>
          <a:noFill/>
        </p:spPr>
        <p:txBody>
          <a:bodyPr wrap="square" rtlCol="0">
            <a:spAutoFit/>
          </a:bodyPr>
          <a:lstStyle/>
          <a:p>
            <a:r>
              <a:rPr lang="en-US" sz="1600" i="1" dirty="0" smtClean="0">
                <a:solidFill>
                  <a:srgbClr val="000000"/>
                </a:solidFill>
              </a:rPr>
              <a:t>Assumes buyer can be led through mental states; promotes one-way communication; a risky and unreliable strategy.</a:t>
            </a:r>
          </a:p>
          <a:p>
            <a:endParaRPr lang="en-US" sz="16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Need Satisfaction Selling</a:t>
            </a:r>
            <a:endParaRPr lang="en-US" dirty="0"/>
          </a:p>
        </p:txBody>
      </p:sp>
      <p:sp>
        <p:nvSpPr>
          <p:cNvPr id="2" name="TextBox 1"/>
          <p:cNvSpPr txBox="1"/>
          <p:nvPr/>
        </p:nvSpPr>
        <p:spPr>
          <a:xfrm>
            <a:off x="1719943" y="2209800"/>
            <a:ext cx="5671457" cy="2362200"/>
          </a:xfrm>
          <a:prstGeom prst="rect">
            <a:avLst/>
          </a:prstGeom>
          <a:noFill/>
        </p:spPr>
        <p:txBody>
          <a:bodyPr wrap="square" rtlCol="0">
            <a:spAutoFit/>
          </a:bodyPr>
          <a:lstStyle/>
          <a:p>
            <a:r>
              <a:rPr lang="en-US" sz="2400" dirty="0" smtClean="0">
                <a:latin typeface="Eras Medium ITC" pitchFamily="34" charset="0"/>
              </a:rPr>
              <a:t>Based on the notion that the customer is buying to satisfy a particular need or set of needs.  The salesperson is more dependent upon questioning and listening to uncover the buyer’s needs.</a:t>
            </a:r>
            <a:endParaRPr lang="en-US" sz="2400" dirty="0">
              <a:latin typeface="Eras Medium ITC" pitchFamily="34" charset="0"/>
            </a:endParaRPr>
          </a:p>
          <a:p>
            <a:endParaRPr lang="en-US" sz="2400" dirty="0">
              <a:latin typeface="Eras Medium ITC" pitchFamily="34" charset="0"/>
            </a:endParaRPr>
          </a:p>
        </p:txBody>
      </p:sp>
      <p:pic>
        <p:nvPicPr>
          <p:cNvPr id="3074"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6800" y="4267200"/>
            <a:ext cx="2700132"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14519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a:t>Need Satisfaction Selling</a:t>
            </a:r>
          </a:p>
        </p:txBody>
      </p:sp>
      <p:sp>
        <p:nvSpPr>
          <p:cNvPr id="18" name="TextBox 17"/>
          <p:cNvSpPr txBox="1"/>
          <p:nvPr/>
        </p:nvSpPr>
        <p:spPr>
          <a:xfrm>
            <a:off x="1181100" y="5486400"/>
            <a:ext cx="6781800" cy="707886"/>
          </a:xfrm>
          <a:prstGeom prst="rect">
            <a:avLst/>
          </a:prstGeom>
          <a:noFill/>
        </p:spPr>
        <p:txBody>
          <a:bodyPr wrap="square" rtlCol="0">
            <a:spAutoFit/>
          </a:bodyPr>
          <a:lstStyle/>
          <a:p>
            <a:pPr algn="ctr"/>
            <a:r>
              <a:rPr lang="en-US" sz="2000" i="1" dirty="0" smtClean="0"/>
              <a:t>Interact with buyer to determine existing needs; present solutions to needs; solutions limited to seller’s products.</a:t>
            </a:r>
            <a:endParaRPr 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2" y="1524000"/>
            <a:ext cx="5761037" cy="386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1600200"/>
            <a:ext cx="6400800" cy="4714640"/>
          </a:xfrm>
          <a:prstGeom prst="rect">
            <a:avLst/>
          </a:prstGeom>
          <a:ln>
            <a:noFill/>
          </a:ln>
          <a:effectLst>
            <a:softEdge rad="112500"/>
          </a:effectLst>
        </p:spPr>
      </p:pic>
      <p:sp>
        <p:nvSpPr>
          <p:cNvPr id="28675" name="Rectangle 3"/>
          <p:cNvSpPr>
            <a:spLocks noGrp="1" noChangeArrowheads="1"/>
          </p:cNvSpPr>
          <p:nvPr>
            <p:ph type="title"/>
          </p:nvPr>
        </p:nvSpPr>
        <p:spPr>
          <a:xfrm>
            <a:off x="0" y="274638"/>
            <a:ext cx="9144000" cy="1143000"/>
          </a:xfrm>
        </p:spPr>
        <p:txBody>
          <a:bodyPr>
            <a:noAutofit/>
          </a:bodyPr>
          <a:lstStyle/>
          <a:p>
            <a:r>
              <a:rPr lang="en-US" dirty="0" smtClean="0"/>
              <a:t>Problem Solving Selling</a:t>
            </a:r>
            <a:endParaRPr lang="en-US" dirty="0"/>
          </a:p>
        </p:txBody>
      </p:sp>
      <p:sp>
        <p:nvSpPr>
          <p:cNvPr id="2" name="TextBox 1"/>
          <p:cNvSpPr txBox="1"/>
          <p:nvPr/>
        </p:nvSpPr>
        <p:spPr>
          <a:xfrm>
            <a:off x="1719943" y="2209800"/>
            <a:ext cx="5671457" cy="1938992"/>
          </a:xfrm>
          <a:prstGeom prst="rect">
            <a:avLst/>
          </a:prstGeom>
          <a:noFill/>
        </p:spPr>
        <p:txBody>
          <a:bodyPr wrap="square" rtlCol="0">
            <a:spAutoFit/>
          </a:bodyPr>
          <a:lstStyle/>
          <a:p>
            <a:r>
              <a:rPr lang="en-US" sz="2400" dirty="0">
                <a:latin typeface="Eras Medium ITC" pitchFamily="34" charset="0"/>
              </a:rPr>
              <a:t>An </a:t>
            </a:r>
            <a:r>
              <a:rPr lang="en-US" sz="2400" dirty="0" smtClean="0">
                <a:latin typeface="Eras Medium ITC" pitchFamily="34" charset="0"/>
              </a:rPr>
              <a:t>extension of need satisfaction selling that goes beyond identifying needs to developing alternative solutions for satisfying these needs</a:t>
            </a:r>
            <a:endParaRPr lang="en-US" sz="2400" dirty="0">
              <a:latin typeface="Eras Medium ITC" pitchFamily="34" charset="0"/>
            </a:endParaRPr>
          </a:p>
          <a:p>
            <a:endParaRPr lang="en-US" sz="2400" dirty="0">
              <a:latin typeface="Eras Medium ITC" pitchFamily="34" charset="0"/>
            </a:endParaRPr>
          </a:p>
        </p:txBody>
      </p:sp>
      <p:pic>
        <p:nvPicPr>
          <p:cNvPr id="4098" name="Picture 2">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3967045"/>
            <a:ext cx="2508250" cy="20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02473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0"/>
            <a:ext cx="7391400" cy="1417638"/>
          </a:xfrm>
        </p:spPr>
        <p:txBody>
          <a:bodyPr/>
          <a:lstStyle/>
          <a:p>
            <a:r>
              <a:rPr lang="en-US" dirty="0"/>
              <a:t>Problem Solving Selling</a:t>
            </a:r>
          </a:p>
        </p:txBody>
      </p:sp>
      <p:sp>
        <p:nvSpPr>
          <p:cNvPr id="21" name="TextBox 20"/>
          <p:cNvSpPr txBox="1"/>
          <p:nvPr/>
        </p:nvSpPr>
        <p:spPr>
          <a:xfrm>
            <a:off x="1181100" y="5907088"/>
            <a:ext cx="6781800" cy="707886"/>
          </a:xfrm>
          <a:prstGeom prst="rect">
            <a:avLst/>
          </a:prstGeom>
          <a:noFill/>
        </p:spPr>
        <p:txBody>
          <a:bodyPr wrap="square" rtlCol="0">
            <a:spAutoFit/>
          </a:bodyPr>
          <a:lstStyle/>
          <a:p>
            <a:r>
              <a:rPr lang="en-US" sz="2000" i="1" dirty="0" smtClean="0"/>
              <a:t>Interact with buyer to determine existing and potential needs; present multiple solutions not limited to seller’s products.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2732" y="1205201"/>
            <a:ext cx="6078537" cy="495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0"/>
            <a:ext cx="7391400" cy="1417638"/>
          </a:xfrm>
        </p:spPr>
        <p:txBody>
          <a:bodyPr/>
          <a:lstStyle/>
          <a:p>
            <a:r>
              <a:rPr lang="en-US" dirty="0" smtClean="0"/>
              <a:t>Ethical Dilemma</a:t>
            </a:r>
            <a:endParaRPr lang="en-US" dirty="0"/>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81229" y1="4011" x2="84764" y2="10235"/>
                      </a14:backgroundRemoval>
                    </a14:imgEffect>
                  </a14:imgLayer>
                </a14:imgProps>
              </a:ext>
              <a:ext uri="{28A0092B-C50C-407E-A947-70E740481C1C}">
                <a14:useLocalDpi xmlns:a14="http://schemas.microsoft.com/office/drawing/2010/main" val="0"/>
              </a:ext>
            </a:extLst>
          </a:blip>
          <a:srcRect/>
          <a:stretch>
            <a:fillRect/>
          </a:stretch>
        </p:blipFill>
        <p:spPr bwMode="auto">
          <a:xfrm>
            <a:off x="990600" y="1447800"/>
            <a:ext cx="726159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Fogging</a:t>
            </a:r>
            <a:endParaRPr lang="en-US" dirty="0"/>
          </a:p>
        </p:txBody>
      </p:sp>
      <p:sp>
        <p:nvSpPr>
          <p:cNvPr id="3" name="Content Placeholder 2"/>
          <p:cNvSpPr>
            <a:spLocks noGrp="1"/>
          </p:cNvSpPr>
          <p:nvPr>
            <p:ph idx="1"/>
          </p:nvPr>
        </p:nvSpPr>
        <p:spPr/>
        <p:txBody>
          <a:bodyPr/>
          <a:lstStyle/>
          <a:p>
            <a:r>
              <a:rPr lang="en-US" dirty="0" smtClean="0"/>
              <a:t>Repeat the same thing three times</a:t>
            </a:r>
          </a:p>
          <a:p>
            <a:r>
              <a:rPr lang="en-US" dirty="0" smtClean="0"/>
              <a:t>Shoe store example</a:t>
            </a:r>
          </a:p>
          <a:p>
            <a:r>
              <a:rPr lang="en-US" dirty="0" smtClean="0"/>
              <a:t>Message to leave</a:t>
            </a:r>
          </a:p>
          <a:p>
            <a:r>
              <a:rPr lang="en-US" dirty="0" smtClean="0"/>
              <a:t>Ways around Voice Mail hell</a:t>
            </a:r>
          </a:p>
          <a:p>
            <a:r>
              <a:rPr lang="en-US" dirty="0" smtClean="0"/>
              <a:t>Numbers, common names, website, </a:t>
            </a:r>
            <a:r>
              <a:rPr lang="en-US" dirty="0" err="1" smtClean="0"/>
              <a:t>Linkedin</a:t>
            </a:r>
            <a:endParaRPr lang="en-US" dirty="0"/>
          </a:p>
        </p:txBody>
      </p:sp>
    </p:spTree>
    <p:extLst>
      <p:ext uri="{BB962C8B-B14F-4D97-AF65-F5344CB8AC3E}">
        <p14:creationId xmlns:p14="http://schemas.microsoft.com/office/powerpoint/2010/main" val="2595394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Rectangle 5"/>
          <p:cNvSpPr>
            <a:spLocks noGrp="1" noChangeArrowheads="1"/>
          </p:cNvSpPr>
          <p:nvPr>
            <p:ph type="title"/>
          </p:nvPr>
        </p:nvSpPr>
        <p:spPr>
          <a:xfrm>
            <a:off x="685800" y="0"/>
            <a:ext cx="7391400" cy="1417638"/>
          </a:xfrm>
        </p:spPr>
        <p:txBody>
          <a:bodyPr/>
          <a:lstStyle/>
          <a:p>
            <a:r>
              <a:rPr lang="en-US" dirty="0"/>
              <a:t>Consultative Selling</a:t>
            </a:r>
          </a:p>
        </p:txBody>
      </p:sp>
      <p:sp>
        <p:nvSpPr>
          <p:cNvPr id="38920" name="Rectangle 8"/>
          <p:cNvSpPr>
            <a:spLocks noChangeArrowheads="1"/>
          </p:cNvSpPr>
          <p:nvPr/>
        </p:nvSpPr>
        <p:spPr bwMode="auto">
          <a:xfrm>
            <a:off x="4191000" y="1600200"/>
            <a:ext cx="3886200" cy="3536866"/>
          </a:xfrm>
          <a:prstGeom prst="rect">
            <a:avLst/>
          </a:prstGeom>
          <a:noFill/>
          <a:ln>
            <a:noFill/>
            <a:headEnd/>
            <a:tailEnd/>
          </a:ln>
        </p:spPr>
        <p:style>
          <a:lnRef idx="2">
            <a:schemeClr val="accent3">
              <a:shade val="50000"/>
            </a:schemeClr>
          </a:lnRef>
          <a:fillRef idx="1">
            <a:schemeClr val="accent3"/>
          </a:fillRef>
          <a:effectRef idx="0">
            <a:schemeClr val="accent3"/>
          </a:effectRef>
          <a:fontRef idx="minor">
            <a:schemeClr val="lt1"/>
          </a:fontRef>
        </p:style>
        <p:txBody>
          <a:bodyPr wrap="square" lIns="90488" tIns="44450" rIns="90488" bIns="44450">
            <a:spAutoFit/>
          </a:bodyPr>
          <a:lstStyle/>
          <a:p>
            <a:pPr algn="ctr" eaLnBrk="0" hangingPunct="0"/>
            <a:r>
              <a:rPr lang="en-US" sz="2800" dirty="0">
                <a:solidFill>
                  <a:srgbClr val="000000"/>
                </a:solidFill>
              </a:rPr>
              <a:t>The process of helping customers reach their strategic goals by </a:t>
            </a:r>
            <a:r>
              <a:rPr lang="en-US" sz="2800" dirty="0" smtClean="0">
                <a:solidFill>
                  <a:srgbClr val="000000"/>
                </a:solidFill>
              </a:rPr>
              <a:t>using</a:t>
            </a:r>
            <a:br>
              <a:rPr lang="en-US" sz="2800" dirty="0" smtClean="0">
                <a:solidFill>
                  <a:srgbClr val="000000"/>
                </a:solidFill>
              </a:rPr>
            </a:br>
            <a:r>
              <a:rPr lang="en-US" sz="2800" dirty="0" smtClean="0">
                <a:solidFill>
                  <a:srgbClr val="000000"/>
                </a:solidFill>
              </a:rPr>
              <a:t>        </a:t>
            </a:r>
            <a:r>
              <a:rPr lang="en-US" sz="2800" dirty="0">
                <a:solidFill>
                  <a:srgbClr val="000000"/>
                </a:solidFill>
              </a:rPr>
              <a:t>the products</a:t>
            </a:r>
            <a:r>
              <a:rPr lang="en-US" sz="2800" dirty="0" smtClean="0">
                <a:solidFill>
                  <a:srgbClr val="000000"/>
                </a:solidFill>
              </a:rPr>
              <a:t>,</a:t>
            </a:r>
            <a:br>
              <a:rPr lang="en-US" sz="2800" dirty="0" smtClean="0">
                <a:solidFill>
                  <a:srgbClr val="000000"/>
                </a:solidFill>
              </a:rPr>
            </a:br>
            <a:r>
              <a:rPr lang="en-US" sz="2800" dirty="0" smtClean="0">
                <a:solidFill>
                  <a:srgbClr val="000000"/>
                </a:solidFill>
              </a:rPr>
              <a:t>            services, </a:t>
            </a:r>
            <a:r>
              <a:rPr lang="en-US" sz="2800" dirty="0">
                <a:solidFill>
                  <a:srgbClr val="000000"/>
                </a:solidFill>
              </a:rPr>
              <a:t>and </a:t>
            </a:r>
            <a:r>
              <a:rPr lang="en-US" sz="2800" dirty="0" smtClean="0">
                <a:solidFill>
                  <a:srgbClr val="000000"/>
                </a:solidFill>
              </a:rPr>
              <a:t/>
            </a:r>
            <a:br>
              <a:rPr lang="en-US" sz="2800" dirty="0" smtClean="0">
                <a:solidFill>
                  <a:srgbClr val="000000"/>
                </a:solidFill>
              </a:rPr>
            </a:br>
            <a:r>
              <a:rPr lang="en-US" sz="2800" dirty="0" smtClean="0">
                <a:solidFill>
                  <a:srgbClr val="000000"/>
                </a:solidFill>
              </a:rPr>
              <a:t>                 expertise </a:t>
            </a:r>
            <a:r>
              <a:rPr lang="en-US" sz="2800" dirty="0">
                <a:solidFill>
                  <a:srgbClr val="000000"/>
                </a:solidFill>
              </a:rPr>
              <a:t>of the </a:t>
            </a:r>
            <a:r>
              <a:rPr lang="en-US" sz="2800" dirty="0" smtClean="0">
                <a:solidFill>
                  <a:srgbClr val="000000"/>
                </a:solidFill>
              </a:rPr>
              <a:t/>
            </a:r>
            <a:br>
              <a:rPr lang="en-US" sz="2800" dirty="0" smtClean="0">
                <a:solidFill>
                  <a:srgbClr val="000000"/>
                </a:solidFill>
              </a:rPr>
            </a:br>
            <a:r>
              <a:rPr lang="en-US" sz="2800" dirty="0" smtClean="0">
                <a:solidFill>
                  <a:srgbClr val="000000"/>
                </a:solidFill>
              </a:rPr>
              <a:t>   selling </a:t>
            </a:r>
            <a:br>
              <a:rPr lang="en-US" sz="2800" dirty="0" smtClean="0">
                <a:solidFill>
                  <a:srgbClr val="000000"/>
                </a:solidFill>
              </a:rPr>
            </a:br>
            <a:r>
              <a:rPr lang="en-US" sz="2800" dirty="0" smtClean="0">
                <a:solidFill>
                  <a:srgbClr val="000000"/>
                </a:solidFill>
              </a:rPr>
              <a:t>             organization</a:t>
            </a:r>
            <a:r>
              <a:rPr lang="en-US" sz="2800" dirty="0">
                <a:solidFill>
                  <a:srgbClr val="000000"/>
                </a:solidFill>
              </a:rPr>
              <a:t>.</a:t>
            </a:r>
          </a:p>
        </p:txBody>
      </p:sp>
      <p:graphicFrame>
        <p:nvGraphicFramePr>
          <p:cNvPr id="14" name="Diagram 13"/>
          <p:cNvGraphicFramePr/>
          <p:nvPr/>
        </p:nvGraphicFramePr>
        <p:xfrm>
          <a:off x="-304800" y="1371600"/>
          <a:ext cx="6400800" cy="431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title"/>
          </p:nvPr>
        </p:nvSpPr>
        <p:spPr>
          <a:xfrm>
            <a:off x="685800" y="0"/>
            <a:ext cx="7391400" cy="1371600"/>
          </a:xfrm>
        </p:spPr>
        <p:txBody>
          <a:bodyPr/>
          <a:lstStyle/>
          <a:p>
            <a:r>
              <a:rPr lang="en-US" dirty="0"/>
              <a:t>The Sales </a:t>
            </a:r>
            <a:r>
              <a:rPr lang="en-US" dirty="0" smtClean="0"/>
              <a:t>Process - Overview</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533400" y="1295400"/>
            <a:ext cx="8042703" cy="4953000"/>
          </a:xfrm>
          <a:prstGeom prst="roundRect">
            <a:avLst>
              <a:gd name="adj" fmla="val 4964"/>
            </a:avLst>
          </a:prstGeom>
          <a:no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p:cNvSpPr>
            <a:spLocks noGrp="1" noChangeArrowheads="1"/>
          </p:cNvSpPr>
          <p:nvPr>
            <p:ph type="title"/>
          </p:nvPr>
        </p:nvSpPr>
        <p:spPr/>
        <p:txBody>
          <a:bodyPr/>
          <a:lstStyle/>
          <a:p>
            <a:r>
              <a:rPr lang="en-US"/>
              <a:t>Characteristics of Sales Careers</a:t>
            </a:r>
          </a:p>
        </p:txBody>
      </p:sp>
      <p:sp>
        <p:nvSpPr>
          <p:cNvPr id="51204" name="Rectangle 4"/>
          <p:cNvSpPr>
            <a:spLocks noGrp="1" noChangeArrowheads="1"/>
          </p:cNvSpPr>
          <p:nvPr>
            <p:ph type="body" idx="1"/>
          </p:nvPr>
        </p:nvSpPr>
        <p:spPr>
          <a:xfrm>
            <a:off x="1371600" y="2009775"/>
            <a:ext cx="5029200" cy="3429000"/>
          </a:xfrm>
        </p:spPr>
        <p:txBody>
          <a:bodyPr/>
          <a:lstStyle/>
          <a:p>
            <a:r>
              <a:rPr lang="en-US" sz="2400" dirty="0" smtClean="0"/>
              <a:t>Occupational Outlook</a:t>
            </a:r>
            <a:endParaRPr lang="en-US" sz="2400" dirty="0"/>
          </a:p>
          <a:p>
            <a:r>
              <a:rPr lang="en-US" sz="2400" dirty="0"/>
              <a:t>Advancement </a:t>
            </a:r>
            <a:r>
              <a:rPr lang="en-US" sz="2400" dirty="0" smtClean="0"/>
              <a:t/>
            </a:r>
            <a:br>
              <a:rPr lang="en-US" sz="2400" dirty="0" smtClean="0"/>
            </a:br>
            <a:r>
              <a:rPr lang="en-US" sz="2400" dirty="0" smtClean="0"/>
              <a:t>Opportunities</a:t>
            </a:r>
            <a:endParaRPr lang="en-US" sz="2400" dirty="0"/>
          </a:p>
          <a:p>
            <a:r>
              <a:rPr lang="en-US" sz="2400" dirty="0"/>
              <a:t>Immediate Feedback</a:t>
            </a:r>
          </a:p>
          <a:p>
            <a:r>
              <a:rPr lang="en-US" sz="2400" dirty="0" smtClean="0"/>
              <a:t>Job </a:t>
            </a:r>
            <a:r>
              <a:rPr lang="en-US" sz="2400" dirty="0"/>
              <a:t>Variety</a:t>
            </a:r>
          </a:p>
          <a:p>
            <a:r>
              <a:rPr lang="en-US" sz="2400" dirty="0"/>
              <a:t>Independence</a:t>
            </a:r>
          </a:p>
          <a:p>
            <a:r>
              <a:rPr lang="en-US" sz="2400" dirty="0"/>
              <a:t>Compensation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1828800"/>
            <a:ext cx="2574036" cy="3861054"/>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2785706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Occupational Outlook</a:t>
            </a:r>
            <a:endParaRPr lang="en-US" dirty="0"/>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99359" l="1189" r="100000"/>
                    </a14:imgEffect>
                  </a14:imgLayer>
                </a14:imgProps>
              </a:ext>
              <a:ext uri="{28A0092B-C50C-407E-A947-70E740481C1C}">
                <a14:useLocalDpi xmlns:a14="http://schemas.microsoft.com/office/drawing/2010/main" val="0"/>
              </a:ext>
            </a:extLst>
          </a:blip>
          <a:srcRect/>
          <a:stretch>
            <a:fillRect/>
          </a:stretch>
        </p:blipFill>
        <p:spPr bwMode="auto">
          <a:xfrm>
            <a:off x="1752600" y="1654629"/>
            <a:ext cx="5270088" cy="43434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573018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title"/>
          </p:nvPr>
        </p:nvSpPr>
        <p:spPr/>
        <p:txBody>
          <a:bodyPr/>
          <a:lstStyle/>
          <a:p>
            <a:r>
              <a:rPr lang="en-US"/>
              <a:t>Advancement Opportunities</a:t>
            </a:r>
          </a:p>
        </p:txBody>
      </p:sp>
      <p:sp>
        <p:nvSpPr>
          <p:cNvPr id="55301" name="Text Box 5"/>
          <p:cNvSpPr txBox="1">
            <a:spLocks noChangeArrowheads="1"/>
          </p:cNvSpPr>
          <p:nvPr/>
        </p:nvSpPr>
        <p:spPr bwMode="auto">
          <a:xfrm>
            <a:off x="1204912" y="1524000"/>
            <a:ext cx="6872288"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smtClean="0"/>
              <a:t>Successful salespeople display some of the key attributes necessary for success in executive positions, including:</a:t>
            </a:r>
          </a:p>
          <a:p>
            <a:pPr marL="342900" indent="-342900">
              <a:spcBef>
                <a:spcPct val="50000"/>
              </a:spcBef>
              <a:buFont typeface="Arial" pitchFamily="34" charset="0"/>
              <a:buChar char="•"/>
            </a:pPr>
            <a:r>
              <a:rPr lang="en-US" sz="2400" dirty="0" smtClean="0"/>
              <a:t>Good communicators (including persuasive communication)</a:t>
            </a:r>
          </a:p>
          <a:p>
            <a:pPr marL="342900" indent="-342900">
              <a:spcBef>
                <a:spcPct val="50000"/>
              </a:spcBef>
              <a:buFont typeface="Arial" pitchFamily="34" charset="0"/>
              <a:buChar char="•"/>
            </a:pPr>
            <a:r>
              <a:rPr lang="en-US" sz="2400" dirty="0" smtClean="0"/>
              <a:t>Self Confident</a:t>
            </a:r>
          </a:p>
          <a:p>
            <a:pPr marL="342900" indent="-342900">
              <a:spcBef>
                <a:spcPct val="50000"/>
              </a:spcBef>
              <a:buFont typeface="Arial" pitchFamily="34" charset="0"/>
              <a:buChar char="•"/>
            </a:pPr>
            <a:r>
              <a:rPr lang="en-US" sz="2400" dirty="0" smtClean="0"/>
              <a:t>Motivated</a:t>
            </a:r>
          </a:p>
          <a:p>
            <a:pPr marL="342900" indent="-342900">
              <a:spcBef>
                <a:spcPct val="50000"/>
              </a:spcBef>
              <a:buFont typeface="Arial" pitchFamily="34" charset="0"/>
              <a:buChar char="•"/>
            </a:pPr>
            <a:r>
              <a:rPr lang="en-US" sz="2400" dirty="0" smtClean="0"/>
              <a:t>Determined</a:t>
            </a:r>
            <a:endParaRPr lang="en-US" sz="2400" dirty="0"/>
          </a:p>
          <a:p>
            <a:pPr marL="342900" indent="-342900">
              <a:spcBef>
                <a:spcPct val="50000"/>
              </a:spcBef>
              <a:buFont typeface="Arial" pitchFamily="34" charset="0"/>
              <a:buChar char="•"/>
            </a:pPr>
            <a:r>
              <a:rPr lang="en-US" sz="2400" dirty="0" smtClean="0"/>
              <a:t>Sound judgment</a:t>
            </a:r>
            <a:endParaRPr lang="en-US" sz="24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000" y="3429000"/>
            <a:ext cx="4191000" cy="294218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64475449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p:cNvSpPr>
            <a:spLocks noGrp="1" noChangeArrowheads="1"/>
          </p:cNvSpPr>
          <p:nvPr>
            <p:ph type="title"/>
          </p:nvPr>
        </p:nvSpPr>
        <p:spPr/>
        <p:txBody>
          <a:bodyPr/>
          <a:lstStyle/>
          <a:p>
            <a:r>
              <a:rPr lang="en-US" dirty="0"/>
              <a:t>Immediate </a:t>
            </a:r>
            <a:r>
              <a:rPr lang="en-US" dirty="0" smtClean="0"/>
              <a:t>Feedback</a:t>
            </a:r>
            <a:endParaRPr lang="en-US" dirty="0"/>
          </a:p>
        </p:txBody>
      </p:sp>
      <p:sp>
        <p:nvSpPr>
          <p:cNvPr id="57348" name="Text Box 4"/>
          <p:cNvSpPr txBox="1">
            <a:spLocks noChangeArrowheads="1"/>
          </p:cNvSpPr>
          <p:nvPr/>
        </p:nvSpPr>
        <p:spPr bwMode="auto">
          <a:xfrm>
            <a:off x="1204913" y="1601212"/>
            <a:ext cx="694848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400" dirty="0" smtClean="0"/>
              <a:t>Constant feedback on their job performance from:</a:t>
            </a:r>
          </a:p>
          <a:p>
            <a:pPr marL="342900" indent="-342900">
              <a:spcBef>
                <a:spcPct val="50000"/>
              </a:spcBef>
              <a:buFont typeface="Arial" pitchFamily="34" charset="0"/>
              <a:buChar char="•"/>
            </a:pPr>
            <a:r>
              <a:rPr lang="en-US" sz="2400" dirty="0" smtClean="0"/>
              <a:t>Analysis of results</a:t>
            </a:r>
          </a:p>
          <a:p>
            <a:pPr marL="342900" indent="-342900">
              <a:spcBef>
                <a:spcPct val="50000"/>
              </a:spcBef>
              <a:buFont typeface="Arial" pitchFamily="34" charset="0"/>
              <a:buChar char="•"/>
            </a:pPr>
            <a:r>
              <a:rPr lang="en-US" sz="2400" dirty="0" smtClean="0"/>
              <a:t>Sales managers</a:t>
            </a:r>
          </a:p>
          <a:p>
            <a:pPr marL="342900" indent="-342900">
              <a:spcBef>
                <a:spcPct val="50000"/>
              </a:spcBef>
              <a:buFont typeface="Arial" pitchFamily="34" charset="0"/>
              <a:buChar char="•"/>
            </a:pPr>
            <a:r>
              <a:rPr lang="en-US" sz="2400" dirty="0" smtClean="0"/>
              <a:t>Customers</a:t>
            </a:r>
            <a:endParaRPr lang="en-US" sz="2400" dirty="0"/>
          </a:p>
          <a:p>
            <a:pPr>
              <a:spcBef>
                <a:spcPct val="50000"/>
              </a:spcBef>
            </a:pPr>
            <a:endParaRPr lang="en-US" sz="2400" dirty="0"/>
          </a:p>
        </p:txBody>
      </p:sp>
      <p:sp>
        <p:nvSpPr>
          <p:cNvPr id="2" name="TextBox 1"/>
          <p:cNvSpPr txBox="1"/>
          <p:nvPr/>
        </p:nvSpPr>
        <p:spPr>
          <a:xfrm>
            <a:off x="1204913" y="5257800"/>
            <a:ext cx="6834185" cy="1015663"/>
          </a:xfrm>
          <a:prstGeom prst="rect">
            <a:avLst/>
          </a:prstGeom>
          <a:noFill/>
        </p:spPr>
        <p:txBody>
          <a:bodyPr wrap="square" rtlCol="0">
            <a:spAutoFit/>
          </a:bodyPr>
          <a:lstStyle/>
          <a:p>
            <a:r>
              <a:rPr lang="en-US" sz="2000" dirty="0" smtClean="0"/>
              <a:t>Immediate feedback from customers is beneficial because it allows the salesperson to adjust the message as needed during the communication process.</a:t>
            </a:r>
            <a:endParaRPr lang="en-US" sz="2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0" y="2266950"/>
            <a:ext cx="4038756" cy="2667000"/>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6451998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title"/>
          </p:nvPr>
        </p:nvSpPr>
        <p:spPr/>
        <p:txBody>
          <a:bodyPr/>
          <a:lstStyle/>
          <a:p>
            <a:r>
              <a:rPr lang="en-US"/>
              <a:t>Job Variety and Independence</a:t>
            </a:r>
          </a:p>
        </p:txBody>
      </p:sp>
      <p:sp>
        <p:nvSpPr>
          <p:cNvPr id="59396" name="Text Box 4"/>
          <p:cNvSpPr txBox="1">
            <a:spLocks noChangeArrowheads="1"/>
          </p:cNvSpPr>
          <p:nvPr/>
        </p:nvSpPr>
        <p:spPr bwMode="auto">
          <a:xfrm>
            <a:off x="1204913" y="1971675"/>
            <a:ext cx="656748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t>Professional selling is rarely the same from day-to-day.  The word “routine” doesn’t apply.</a:t>
            </a:r>
          </a:p>
          <a:p>
            <a:pPr>
              <a:spcBef>
                <a:spcPct val="50000"/>
              </a:spcBef>
            </a:pPr>
            <a:r>
              <a:rPr lang="en-US" sz="2400" dirty="0"/>
              <a:t>Usually, salespeople are accountable for attaining certain goals…how they get there is up to them.  There is no “time-clock” and no taskmaster.</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4095333"/>
            <a:ext cx="4115551" cy="2743200"/>
          </a:xfrm>
          <a:prstGeom prst="rect">
            <a:avLst/>
          </a:prstGeom>
        </p:spPr>
      </p:pic>
    </p:spTree>
    <p:extLst>
      <p:ext uri="{BB962C8B-B14F-4D97-AF65-F5344CB8AC3E}">
        <p14:creationId xmlns:p14="http://schemas.microsoft.com/office/powerpoint/2010/main" val="27964080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title"/>
          </p:nvPr>
        </p:nvSpPr>
        <p:spPr/>
        <p:txBody>
          <a:bodyPr/>
          <a:lstStyle/>
          <a:p>
            <a:r>
              <a:rPr lang="en-US"/>
              <a:t>Compensation</a:t>
            </a:r>
          </a:p>
        </p:txBody>
      </p:sp>
      <p:sp>
        <p:nvSpPr>
          <p:cNvPr id="61444" name="Text Box 4"/>
          <p:cNvSpPr txBox="1">
            <a:spLocks noChangeArrowheads="1"/>
          </p:cNvSpPr>
          <p:nvPr/>
        </p:nvSpPr>
        <p:spPr bwMode="auto">
          <a:xfrm>
            <a:off x="1143000" y="2057400"/>
            <a:ext cx="4267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400" dirty="0"/>
              <a:t>Good salespeople usually earn an income well above the national average.  Many salespeople earn six figure incomes (or higher).</a:t>
            </a:r>
          </a:p>
          <a:p>
            <a:pPr>
              <a:spcBef>
                <a:spcPct val="50000"/>
              </a:spcBef>
            </a:pPr>
            <a:r>
              <a:rPr lang="en-US" sz="2400" dirty="0"/>
              <a:t>Income is most often tied directly to performance.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400" y="1819275"/>
            <a:ext cx="3227832" cy="3988055"/>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6199522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p:txBody>
          <a:bodyPr/>
          <a:lstStyle/>
          <a:p>
            <a:r>
              <a:rPr lang="en-US" dirty="0" smtClean="0"/>
              <a:t>Common Types of Sales Positions</a:t>
            </a:r>
            <a:endParaRPr lang="en-US" dirty="0"/>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524000"/>
            <a:ext cx="6753622"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53751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title"/>
          </p:nvPr>
        </p:nvSpPr>
        <p:spPr/>
        <p:txBody>
          <a:bodyPr/>
          <a:lstStyle/>
          <a:p>
            <a:r>
              <a:rPr lang="en-US" dirty="0" smtClean="0"/>
              <a:t>Other Types of Sales Positions</a:t>
            </a:r>
            <a:endParaRPr lang="en-US" dirty="0"/>
          </a:p>
        </p:txBody>
      </p:sp>
      <p:sp>
        <p:nvSpPr>
          <p:cNvPr id="63492" name="Rectangle 4"/>
          <p:cNvSpPr>
            <a:spLocks noGrp="1" noChangeArrowheads="1"/>
          </p:cNvSpPr>
          <p:nvPr>
            <p:ph type="body" idx="1"/>
          </p:nvPr>
        </p:nvSpPr>
        <p:spPr>
          <a:xfrm>
            <a:off x="990600" y="1981200"/>
            <a:ext cx="4267200" cy="1600200"/>
          </a:xfrm>
        </p:spPr>
        <p:txBody>
          <a:bodyPr/>
          <a:lstStyle/>
          <a:p>
            <a:pPr>
              <a:lnSpc>
                <a:spcPct val="80000"/>
              </a:lnSpc>
            </a:pPr>
            <a:r>
              <a:rPr lang="en-US" sz="2800" dirty="0" smtClean="0"/>
              <a:t>Inside Sales</a:t>
            </a:r>
          </a:p>
          <a:p>
            <a:pPr>
              <a:lnSpc>
                <a:spcPct val="80000"/>
              </a:lnSpc>
            </a:pPr>
            <a:r>
              <a:rPr lang="en-US" sz="2800" dirty="0" smtClean="0"/>
              <a:t>Direct-to-Consumer Sales</a:t>
            </a:r>
          </a:p>
          <a:p>
            <a:pPr>
              <a:lnSpc>
                <a:spcPct val="80000"/>
              </a:lnSpc>
            </a:pPr>
            <a:r>
              <a:rPr lang="en-US" sz="2800" dirty="0" smtClean="0"/>
              <a:t>Combination Sales Jobs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905000"/>
            <a:ext cx="2895600" cy="4350197"/>
          </a:xfrm>
          <a:prstGeom prst="ellipse">
            <a:avLst/>
          </a:prstGeom>
          <a:ln w="381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97478160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She’s on the Phone-What next?</a:t>
            </a:r>
            <a:endParaRPr lang="en-US" dirty="0"/>
          </a:p>
        </p:txBody>
      </p:sp>
      <p:sp>
        <p:nvSpPr>
          <p:cNvPr id="3" name="Content Placeholder 2"/>
          <p:cNvSpPr>
            <a:spLocks noGrp="1"/>
          </p:cNvSpPr>
          <p:nvPr>
            <p:ph idx="1"/>
          </p:nvPr>
        </p:nvSpPr>
        <p:spPr/>
        <p:txBody>
          <a:bodyPr/>
          <a:lstStyle/>
          <a:p>
            <a:r>
              <a:rPr lang="en-US" dirty="0" smtClean="0"/>
              <a:t>People like people who are like themselves</a:t>
            </a:r>
          </a:p>
          <a:p>
            <a:r>
              <a:rPr lang="en-US" dirty="0" smtClean="0"/>
              <a:t>3 types of people</a:t>
            </a:r>
          </a:p>
          <a:p>
            <a:r>
              <a:rPr lang="en-US" dirty="0" smtClean="0"/>
              <a:t>When they’re busy</a:t>
            </a:r>
          </a:p>
          <a:p>
            <a:r>
              <a:rPr lang="en-US" dirty="0" smtClean="0"/>
              <a:t>Where to? </a:t>
            </a:r>
            <a:r>
              <a:rPr lang="en-US" smtClean="0"/>
              <a:t>Vacation jackpot</a:t>
            </a:r>
            <a:endParaRPr lang="en-US" dirty="0" smtClean="0"/>
          </a:p>
          <a:p>
            <a:r>
              <a:rPr lang="en-US" dirty="0" smtClean="0"/>
              <a:t>70-30 rule</a:t>
            </a:r>
          </a:p>
          <a:p>
            <a:r>
              <a:rPr lang="en-US" dirty="0" smtClean="0"/>
              <a:t>You will listen</a:t>
            </a:r>
          </a:p>
          <a:p>
            <a:r>
              <a:rPr lang="en-US" dirty="0" smtClean="0"/>
              <a:t>Ask busy people for the meeting </a:t>
            </a:r>
            <a:endParaRPr lang="en-US" dirty="0"/>
          </a:p>
        </p:txBody>
      </p:sp>
    </p:spTree>
    <p:extLst>
      <p:ext uri="{BB962C8B-B14F-4D97-AF65-F5344CB8AC3E}">
        <p14:creationId xmlns:p14="http://schemas.microsoft.com/office/powerpoint/2010/main" val="33895923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4876800"/>
            <a:ext cx="6858000" cy="1676400"/>
          </a:xfrm>
          <a:prstGeom prst="rect">
            <a:avLst/>
          </a:prstGeom>
        </p:spPr>
      </p:pic>
      <p:sp>
        <p:nvSpPr>
          <p:cNvPr id="67586" name="Rectangle 2"/>
          <p:cNvSpPr>
            <a:spLocks noGrp="1" noChangeArrowheads="1"/>
          </p:cNvSpPr>
          <p:nvPr>
            <p:ph type="title"/>
          </p:nvPr>
        </p:nvSpPr>
        <p:spPr>
          <a:noFill/>
          <a:ln/>
        </p:spPr>
        <p:txBody>
          <a:bodyPr lIns="92075" tIns="46038" rIns="92075" bIns="46038"/>
          <a:lstStyle/>
          <a:p>
            <a:r>
              <a:rPr lang="en-US" dirty="0"/>
              <a:t>Characteristics of </a:t>
            </a:r>
            <a:r>
              <a:rPr lang="en-US" dirty="0" smtClean="0"/>
              <a:t/>
            </a:r>
            <a:br>
              <a:rPr lang="en-US" dirty="0" smtClean="0"/>
            </a:br>
            <a:r>
              <a:rPr lang="en-US" dirty="0" smtClean="0"/>
              <a:t>Successful </a:t>
            </a:r>
            <a:r>
              <a:rPr lang="en-US" dirty="0"/>
              <a:t>Salespeople</a:t>
            </a:r>
          </a:p>
        </p:txBody>
      </p:sp>
      <p:sp>
        <p:nvSpPr>
          <p:cNvPr id="2" name="Content Placeholder 1"/>
          <p:cNvSpPr>
            <a:spLocks noGrp="1"/>
          </p:cNvSpPr>
          <p:nvPr>
            <p:ph sz="half" idx="1"/>
          </p:nvPr>
        </p:nvSpPr>
        <p:spPr>
          <a:xfrm>
            <a:off x="914400" y="1600201"/>
            <a:ext cx="4038600" cy="3276600"/>
          </a:xfrm>
        </p:spPr>
        <p:txBody>
          <a:bodyPr>
            <a:normAutofit/>
          </a:bodyPr>
          <a:lstStyle/>
          <a:p>
            <a:r>
              <a:rPr lang="en-US" dirty="0" smtClean="0"/>
              <a:t>Active Listening</a:t>
            </a:r>
          </a:p>
          <a:p>
            <a:r>
              <a:rPr lang="en-US" dirty="0" smtClean="0"/>
              <a:t>Service Orientation</a:t>
            </a:r>
          </a:p>
          <a:p>
            <a:r>
              <a:rPr lang="en-US" dirty="0" smtClean="0"/>
              <a:t>Strong Oral and Written Communication Skills</a:t>
            </a:r>
          </a:p>
          <a:p>
            <a:r>
              <a:rPr lang="en-US" dirty="0" smtClean="0"/>
              <a:t>Problem Solving</a:t>
            </a:r>
          </a:p>
          <a:p>
            <a:r>
              <a:rPr lang="en-US" dirty="0" smtClean="0"/>
              <a:t>Logical</a:t>
            </a:r>
          </a:p>
          <a:p>
            <a:pPr marL="0" indent="0">
              <a:buNone/>
            </a:pPr>
            <a:endParaRPr lang="en-US" dirty="0" smtClean="0"/>
          </a:p>
        </p:txBody>
      </p:sp>
      <p:sp>
        <p:nvSpPr>
          <p:cNvPr id="3" name="Content Placeholder 2"/>
          <p:cNvSpPr>
            <a:spLocks noGrp="1"/>
          </p:cNvSpPr>
          <p:nvPr>
            <p:ph sz="half" idx="2"/>
          </p:nvPr>
        </p:nvSpPr>
        <p:spPr>
          <a:xfrm>
            <a:off x="5105400" y="1600200"/>
            <a:ext cx="2895600" cy="4525963"/>
          </a:xfrm>
        </p:spPr>
        <p:txBody>
          <a:bodyPr>
            <a:normAutofit/>
          </a:bodyPr>
          <a:lstStyle/>
          <a:p>
            <a:r>
              <a:rPr lang="en-US" dirty="0"/>
              <a:t>Strategic</a:t>
            </a:r>
          </a:p>
          <a:p>
            <a:r>
              <a:rPr lang="en-US" dirty="0"/>
              <a:t>Dependable</a:t>
            </a:r>
          </a:p>
          <a:p>
            <a:r>
              <a:rPr lang="en-US" dirty="0"/>
              <a:t>Motivated</a:t>
            </a:r>
          </a:p>
          <a:p>
            <a:r>
              <a:rPr lang="en-US" dirty="0"/>
              <a:t>Integrity</a:t>
            </a:r>
          </a:p>
          <a:p>
            <a:r>
              <a:rPr lang="en-US" dirty="0"/>
              <a:t>Initiative</a:t>
            </a:r>
          </a:p>
          <a:p>
            <a:r>
              <a:rPr lang="en-US" dirty="0"/>
              <a:t>Adaptable</a:t>
            </a:r>
          </a:p>
          <a:p>
            <a:pPr marL="0" indent="0">
              <a:buNone/>
            </a:pPr>
            <a:endParaRPr lang="en-US" dirty="0"/>
          </a:p>
        </p:txBody>
      </p:sp>
    </p:spTree>
    <p:extLst>
      <p:ext uri="{BB962C8B-B14F-4D97-AF65-F5344CB8AC3E}">
        <p14:creationId xmlns:p14="http://schemas.microsoft.com/office/powerpoint/2010/main" val="2156961142"/>
      </p:ext>
    </p:extLst>
  </p:cSld>
  <p:clrMapOvr>
    <a:masterClrMapping/>
  </p:clrMapOvr>
  <p:transition xmlns:p14="http://schemas.microsoft.com/office/powerpoint/2010/main" advTm="1000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atin typeface="Tahoma" charset="0"/>
              </a:rPr>
              <a:t>Coffee Cake Call</a:t>
            </a:r>
          </a:p>
        </p:txBody>
      </p:sp>
      <p:sp>
        <p:nvSpPr>
          <p:cNvPr id="26626" name="Content Placeholder 2"/>
          <p:cNvSpPr>
            <a:spLocks noGrp="1"/>
          </p:cNvSpPr>
          <p:nvPr>
            <p:ph idx="1"/>
          </p:nvPr>
        </p:nvSpPr>
        <p:spPr/>
        <p:txBody>
          <a:bodyPr>
            <a:normAutofit/>
          </a:bodyPr>
          <a:lstStyle/>
          <a:p>
            <a:r>
              <a:rPr lang="en-US">
                <a:latin typeface="Tahoma" charset="0"/>
              </a:rPr>
              <a:t>Margot’ favorite bakery</a:t>
            </a:r>
          </a:p>
          <a:p>
            <a:r>
              <a:rPr lang="en-US">
                <a:latin typeface="Tahoma" charset="0"/>
              </a:rPr>
              <a:t>Icebreaker</a:t>
            </a:r>
          </a:p>
          <a:p>
            <a:r>
              <a:rPr lang="en-US">
                <a:latin typeface="Tahoma" charset="0"/>
              </a:rPr>
              <a:t>Do they like sweets?</a:t>
            </a:r>
          </a:p>
          <a:p>
            <a:r>
              <a:rPr lang="en-US">
                <a:latin typeface="Tahoma" charset="0"/>
              </a:rPr>
              <a:t>Willing to share?</a:t>
            </a:r>
          </a:p>
          <a:p>
            <a:r>
              <a:rPr lang="en-US">
                <a:latin typeface="Tahoma" charset="0"/>
              </a:rPr>
              <a:t>Accept Gratuities?</a:t>
            </a:r>
          </a:p>
          <a:p>
            <a:r>
              <a:rPr lang="en-US">
                <a:latin typeface="Tahoma" charset="0"/>
              </a:rPr>
              <a:t>3 choices</a:t>
            </a:r>
          </a:p>
          <a:p>
            <a:r>
              <a:rPr lang="en-US">
                <a:latin typeface="Tahoma" charset="0"/>
              </a:rPr>
              <a:t>Calling to confirm</a:t>
            </a:r>
          </a:p>
          <a:p>
            <a:r>
              <a:rPr lang="en-US">
                <a:latin typeface="Tahoma" charset="0"/>
              </a:rPr>
              <a:t>Clues in the office</a:t>
            </a:r>
          </a:p>
          <a:p>
            <a:endParaRPr lang="en-US">
              <a:latin typeface="Tahoma" charset="0"/>
            </a:endParaRPr>
          </a:p>
          <a:p>
            <a:endParaRPr lang="en-US">
              <a:latin typeface="Tahoma" charset="0"/>
            </a:endParaRPr>
          </a:p>
        </p:txBody>
      </p:sp>
    </p:spTree>
    <p:extLst>
      <p:ext uri="{BB962C8B-B14F-4D97-AF65-F5344CB8AC3E}">
        <p14:creationId xmlns:p14="http://schemas.microsoft.com/office/powerpoint/2010/main" val="29912184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atin typeface="Tahoma" charset="0"/>
              </a:rPr>
              <a:t>Questions</a:t>
            </a:r>
          </a:p>
        </p:txBody>
      </p:sp>
      <p:sp>
        <p:nvSpPr>
          <p:cNvPr id="27650" name="Content Placeholder 2"/>
          <p:cNvSpPr>
            <a:spLocks noGrp="1"/>
          </p:cNvSpPr>
          <p:nvPr>
            <p:ph idx="1"/>
          </p:nvPr>
        </p:nvSpPr>
        <p:spPr/>
        <p:txBody>
          <a:bodyPr/>
          <a:lstStyle/>
          <a:p>
            <a:r>
              <a:rPr lang="en-US">
                <a:latin typeface="Tahoma" charset="0"/>
              </a:rPr>
              <a:t>How did you get started?</a:t>
            </a:r>
          </a:p>
          <a:p>
            <a:r>
              <a:rPr lang="en-US">
                <a:latin typeface="Tahoma" charset="0"/>
              </a:rPr>
              <a:t>Tell about successful campaigns</a:t>
            </a:r>
          </a:p>
          <a:p>
            <a:r>
              <a:rPr lang="en-US">
                <a:latin typeface="Tahoma" charset="0"/>
              </a:rPr>
              <a:t>Lets come up with the rest of the questions</a:t>
            </a:r>
          </a:p>
        </p:txBody>
      </p:sp>
    </p:spTree>
    <p:extLst>
      <p:ext uri="{BB962C8B-B14F-4D97-AF65-F5344CB8AC3E}">
        <p14:creationId xmlns:p14="http://schemas.microsoft.com/office/powerpoint/2010/main" val="137185910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Tahoma" charset="0"/>
              </a:rPr>
              <a:t>Mirroring</a:t>
            </a:r>
          </a:p>
        </p:txBody>
      </p:sp>
      <p:sp>
        <p:nvSpPr>
          <p:cNvPr id="28674" name="Content Placeholder 2"/>
          <p:cNvSpPr>
            <a:spLocks noGrp="1"/>
          </p:cNvSpPr>
          <p:nvPr>
            <p:ph idx="1"/>
          </p:nvPr>
        </p:nvSpPr>
        <p:spPr/>
        <p:txBody>
          <a:bodyPr/>
          <a:lstStyle/>
          <a:p>
            <a:r>
              <a:rPr lang="en-US">
                <a:latin typeface="Tahoma" charset="0"/>
              </a:rPr>
              <a:t>55% of information is visual</a:t>
            </a:r>
          </a:p>
          <a:p>
            <a:r>
              <a:rPr lang="en-US">
                <a:latin typeface="Tahoma" charset="0"/>
              </a:rPr>
              <a:t>People like people who are like themselves</a:t>
            </a:r>
          </a:p>
          <a:p>
            <a:r>
              <a:rPr lang="en-US">
                <a:latin typeface="Tahoma" charset="0"/>
              </a:rPr>
              <a:t>NLP</a:t>
            </a:r>
          </a:p>
          <a:p>
            <a:r>
              <a:rPr lang="en-US">
                <a:latin typeface="Tahoma" charset="0"/>
              </a:rPr>
              <a:t>Visual</a:t>
            </a:r>
          </a:p>
          <a:p>
            <a:r>
              <a:rPr lang="en-US">
                <a:latin typeface="Tahoma" charset="0"/>
              </a:rPr>
              <a:t>Kinesthetic</a:t>
            </a:r>
          </a:p>
          <a:p>
            <a:r>
              <a:rPr lang="en-US">
                <a:latin typeface="Tahoma" charset="0"/>
              </a:rPr>
              <a:t>Auditory</a:t>
            </a:r>
          </a:p>
          <a:p>
            <a:r>
              <a:rPr lang="en-US">
                <a:latin typeface="Tahoma" charset="0"/>
              </a:rPr>
              <a:t>Acting</a:t>
            </a:r>
          </a:p>
          <a:p>
            <a:endParaRPr lang="en-US">
              <a:latin typeface="Tahoma" charset="0"/>
            </a:endParaRPr>
          </a:p>
        </p:txBody>
      </p:sp>
    </p:spTree>
    <p:extLst>
      <p:ext uri="{BB962C8B-B14F-4D97-AF65-F5344CB8AC3E}">
        <p14:creationId xmlns:p14="http://schemas.microsoft.com/office/powerpoint/2010/main" val="52971563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Overview </a:t>
            </a:r>
            <a:br>
              <a:rPr lang="en-US" dirty="0" smtClean="0"/>
            </a:br>
            <a:r>
              <a:rPr lang="en-US" dirty="0" smtClean="0"/>
              <a:t>of Selling</a:t>
            </a:r>
            <a:endParaRPr lang="en-US" dirty="0"/>
          </a:p>
        </p:txBody>
      </p:sp>
    </p:spTree>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84&quot; frameTop=&quot;185.25&quot; scaleX=&quot;1.46885488789352&quot; scaleY=&quot;0.829539616936035&quot; frameWidth=&quot;536.601501464844&quot; frameHeight=&quot;270.374969482422&quot; frameOrientationIsPortrait=&quot;0&quot; light1Strength=&quot;0.3&quot; light1Direction=&quot;0.000000,1.000000,1.000000&quot; light2Strength=&quot;0&quot; light3Strength=&quot;0&quot; light4Strength=&quot;0&quot; lightDirectionY=&quot;1&quot;&gt;&lt;Camera modelViewMatrix=&quot;1.000000,0.000000,0.000000,0.000000,0.000000,1.000000,0.000000,0.000000,0.000000,0.000000,1.000000,0.000000,-0.585722,3.071638,0.000000,1.000000&quot;/&gt;&lt;BaseCamera modelViewMatrix=&quot;1.000000,0.000000,0.000000,0.000000,0.000000,1.000000,0.000000,0.000000,0.000000,0.000000,1.000000,0.000000,-0.585722,3.071638,0.000000,1.000000&quot;/&gt;&lt;DefaultTextFormat&gt;{\rtf1\ansi\ansicpg1252\deff0\deflang1033{\fonttbl{\f0\fnil\fcharset0 Arial;}}&#10;{\colortbl ;\red0\green0\blue0;}&#10;\viewkind4\uc1\pard\qc\cf1\fs64 Earn Trust\par&#10;}&#10;&lt;/DefaultTextFormat&gt;&lt;Group id=&quot;11&quot; primaryItem=&quot;2&quot; isCurrentlyGrouped=&quot;0&quot;/&gt;&lt;Group id=&quot;37&quot; primaryItem=&quot;29&quot; isCurrentlyGrouped=&quot;0&quot;/&gt;&lt;List id=&quot;119&quot; primaryItem=&quot;118&quot; isCurrentlyGrouped=&quot;0&quot; isVertical=&quot;1&quot; gap=&quot;0.000000,5.000000,0.000000&quot; sizeIncrease=&quot;0.000000,0.000000,0.000000&quot; itemRotation=&quot;0.000000,0.000000,0.000000&quot; fixedItem=&quot;1&quot;/&gt;&lt;List id=&quot;141&quot; primaryItem=&quot;140&quot; isCurrentlyGrouped=&quot;0&quot; isVertical=&quot;1&quot; gap=&quot;0.000000,8.000000,0.000000&quot; sizeIncrease=&quot;0.000000,0.000000,0.000000&quot; itemRotation=&quot;0.000000,0.000000,0.000000&quot; fixedItem=&quot;1&quot;/&gt;&lt;Shape id=&quot;193&quot; seq=&quot;1&quot; parentGroup=&quot;196&quot; lastGroup=&quot;196&quot; type=&quot;HorizontalCylinder&quot; textOffsetY=&quot;4&quot;&gt;&lt;Position position=&quot;27.479752,-83.621780,-26.703678&quot; size=&quot;308.529144,46.016441,46.016441&quot; rotation=&quot;0.000000,0.000093,0.000000&quot; location=&quot;27.479752,-87.346451,-8.734192&quot; rotationMatrix=&quot;1.000000,0.000000,0.000000,0.000000,1.000000,-0.000002,0.000000,0.000002,1.000000&quot; center=&quot;0.624540,-1.985147,-22.528769&quot; rightOffset=&quot;3.506013,0.000000,0.000000&quot; topOffset=&quot;0.000000,0.511487,0.108721&quot; farOffset=&quot;0.000000,0.108721,-0.511487&quot;/&gt;&lt;DisplayProperties ensureTextContrast=&quot;1&quot;&gt;&lt;Fill color=&quot;#4f81bd&quot; colorSchemeIndex=&quot;5&quot;/&gt;&lt;Line/&gt;&lt;Font color=&quot;#ffffff&quot;/&gt;&lt;Shine shininess=&quot;30&quot;/&gt;&lt;/DisplayProperties&gt;&lt;Text&gt;{\rtf1\ansi\ansicpg1252\deff0\deflang1033{\fonttbl{\f0\fnil\fcharset0 Arial;}}&#10;{\colortbl ;\red255\green255\blue255;}&#10;\viewkind4\uc1\pard\qc\cf1\fs52 Earn Trust\par&#10;}&#10;&lt;/Text&gt;&lt;/Shape&gt;&lt;Shape id=&quot;195&quot; parentGroup=&quot;196&quot; lastGroup=&quot;196&quot; type=&quot;HorizontalCylinder&quot; textOffsetY=&quot;-2&quot;&gt;&lt;Position position=&quot;27.479752,-83.621780,-26.703678&quot; size=&quot;332.678131,36.995495,36.995499&quot; rotation=&quot;0.000000,0.000180,0.000000&quot; location=&quot;27.479752,-87.346451,-8.734192&quot; rotationMatrix=&quot;1.000000,0.000000,0.000000,0.000000,1.000000,-0.000003,0.000000,0.000003,1.000000&quot; center=&quot;0.624540,-1.985147,-22.528769&quot; rightOffset=&quot;3.780433,0.000000,0.000000&quot; topOffset=&quot;0.000000,0.411216,0.087408&quot; farOffset=&quot;0.000000,0.087408,-0.411216&quot;/&gt;&lt;DisplayProperties ensureTextContrast=&quot;1&quot;&gt;&lt;Fill color=&quot;#999999&quot;/&gt;&lt;Line/&gt;&lt;Font color=&quot;#ffffff&quot;/&gt;&lt;Shine shininess=&quot;60&quot;/&gt;&lt;/DisplayProperties&gt;&lt;Text&gt;{\rtf1\ansi\ansicpg1252\deff0\deflang1033{\fonttbl{\f0\fnil\fcharset0 Arial;}}&#10;{\colortbl ;\red255\green255\blue255;}&#10;\viewkind4\uc1\pard\cf1\fs52\par&#10;}&#10;&lt;/Text&gt;&lt;/Shape&gt;&lt;Group id=&quot;196&quot; primaryItem=&quot;193&quot; isCurrentlyGrouped=&quot;1&quot; parentGroup=&quot;197&quot; lastGroup=&quot;197&quot;/&gt;&lt;List id=&quot;197&quot; primaryItem=&quot;196&quot; isCurrentlyGrouped=&quot;1&quot; isVertical=&quot;1&quot; gap=&quot;0.000000,7.000000,0.000000&quot; sizeIncrease=&quot;0.000000,0.000000,0.000000&quot; itemRotation=&quot;0.000000,0.000000,0.000000&quot; fixedItem=&quot;1&quot;/&gt;&lt;Shape id=&quot;249&quot; parentGroup=&quot;251&quot; lastGroup=&quot;251&quot; type=&quot;HorizontalCylinder&quot; textOffsetY=&quot;-2&quot;&gt;&lt;Position position=&quot;27.385996,-189.654709,-26.703506&quot; size=&quot;332.678131,36.995457,36.995453&quot; rotation=&quot;0.000000,0.000192,0.000000&quot; location=&quot;27.385996,-191.062271,13.311462&quot; rotationMatrix=&quot;1.000000,0.000000,0.000000,0.000000,1.000000,-0.000003,0.000000,0.000003,1.000000&quot; center=&quot;0.622409,-4.342324,-23.029806&quot; rightOffset=&quot;3.780433,0.000000,0.000000&quot; topOffset=&quot;0.000000,0.411216,0.087408&quot; farOffset=&quot;0.000000,0.087408,-0.411216&quot;/&gt;&lt;DisplayProperties ensureTextContrast=&quot;1&quot;&gt;&lt;Fill color=&quot;#999999&quot;/&gt;&lt;Line/&gt;&lt;Font color=&quot;#ffffff&quot;/&gt;&lt;Shine shininess=&quot;60&quot;/&gt;&lt;/DisplayProperties&gt;&lt;Text&gt;{\rtf1\ansi\ansicpg1252\deff0\deflang1033{\fonttbl{\f0\fnil\fcharset0 Arial;}}&#10;{\colortbl ;\red255\green255\blue255;}&#10;\viewkind4\uc1\pard\cf1\fs52\par&#10;}&#10;&lt;/Text&gt;&lt;/Shape&gt;&lt;Shape id=&quot;250&quot; seq=&quot;1&quot; parentGroup=&quot;251&quot; lastGroup=&quot;251&quot; type=&quot;HorizontalCylinder&quot; textOffsetY=&quot;4&quot;&gt;&lt;Position position=&quot;27.385996,-189.654709,-26.703506&quot; size=&quot;308.529144,46.016441,46.016441&quot; rotation=&quot;0.000000,0.000093,0.000000&quot; location=&quot;27.385996,-191.062271,13.311462&quot; rotationMatrix=&quot;1.000000,0.000000,0.000000,0.000000,1.000000,-0.000002,0.000000,0.000002,1.000000&quot; center=&quot;0.622409,-4.342324,-23.029806&quot; rightOffset=&quot;3.506013,0.000000,0.000000&quot; topOffset=&quot;0.000000,0.511487,0.108721&quot; farOffset=&quot;0.000000,0.108721,-0.511487&quot;/&gt;&lt;DisplayProperties ensureTextContrast=&quot;1&quot;&gt;&lt;Fill color=&quot;#c0504d&quot; colorSchemeIndex=&quot;6&quot;/&gt;&lt;Line/&gt;&lt;Font color=&quot;#ffffff&quot;/&gt;&lt;Shine shininess=&quot;30&quot;/&gt;&lt;/DisplayProperties&gt;&lt;Text&gt;{\rtf1\ansi\ansicpg1252\deff0\deflang1033{\fonttbl{\f0\fnil\fcharset0 Arial;}}&#10;{\colortbl ;\red255\green255\blue255;}&#10;\viewkind4\uc1\pard\qc\cf1\fs48 Create, Communicate, &amp;amp; Deliver Value\par&#10;}&#10;&lt;/Text&gt;&lt;/Shape&gt;&lt;Group id=&quot;251&quot; seq=&quot;2&quot; primaryItem=&quot;250&quot; isCurrentlyGrouped=&quot;1&quot; parentGroup=&quot;197&quot; lastGroup=&quot;197&quot;/&gt;&lt;Shape id=&quot;252&quot; parentGroup=&quot;254&quot; lastGroup=&quot;254&quot; type=&quot;HorizontalCylinder&quot; textOffsetY=&quot;-2&quot;&gt;&lt;Position position=&quot;27.373211,-136.638245,-26.703592&quot; size=&quot;332.678131,36.995495,36.995499&quot; rotation=&quot;0.000000,0.000180,0.000000&quot; location=&quot;27.373211,-139.204361,2.288635&quot; rotationMatrix=&quot;1.000000,0.000000,0.000000,0.000000,1.000000,-0.000003,0.000000,0.000003,1.000000&quot; center=&quot;0.622118,-3.163735,-22.779287&quot; rightOffset=&quot;3.780433,0.000000,0.000000&quot; topOffset=&quot;0.000000,0.411216,0.087408&quot; farOffset=&quot;0.000000,0.087408,-0.411216&quot;/&gt;&lt;DisplayProperties ensureTextContrast=&quot;1&quot;&gt;&lt;Fill color=&quot;#999999&quot; colorBlendFactor=&quot;0.5&quot; color1=&quot;#999999&quot; color2=&quot;#999999&quot;/&gt;&lt;Line/&gt;&lt;Font color=&quot;#ffffff&quot;/&gt;&lt;Shine shininess=&quot;60&quot;/&gt;&lt;/DisplayProperties&gt;&lt;Text&gt;{\rtf1\ansi\ansicpg1252\deff0\deflang1033{\fonttbl{\f0\fnil\fcharset0 Arial;}}&#10;{\colortbl ;\red255\green255\blue255;}&#10;\viewkind4\uc1\pard\cf1\fs52\par&#10;}&#10;&lt;/Text&gt;&lt;/Shape&gt;&lt;Shape id=&quot;253&quot; seq=&quot;1&quot; parentGroup=&quot;254&quot; lastGroup=&quot;254&quot; type=&quot;HorizontalCylinder&quot; textOffsetY=&quot;4&quot;&gt;&lt;Position position=&quot;27.373211,-136.638245,-26.703592&quot; size=&quot;308.529144,46.016441,46.016441&quot; rotation=&quot;0.000000,0.000093,0.000000&quot; location=&quot;27.373211,-139.204361,2.288635&quot; rotationMatrix=&quot;1.000000,0.000000,0.000000,0.000000,1.000000,-0.000002,0.000000,0.000002,1.000000&quot; center=&quot;0.622118,-3.163735,-22.779287&quot; rightOffset=&quot;3.506013,0.000000,0.000000&quot; topOffset=&quot;0.000000,0.511487,0.108721&quot; farOffset=&quot;0.000000,0.108721,-0.511487&quot;/&gt;&lt;DisplayProperties ensureTextContrast=&quot;1&quot;&gt;&lt;Fill color=&quot;#876885&quot; colorBlendFactor=&quot;0.5&quot; color1=&quot;#c0504d&quot; colorSchemeIndex1=&quot;6&quot; color2=&quot;#4f81bd&quot; colorSchemeIndex2=&quot;5&quot;/&gt;&lt;Line/&gt;&lt;Font color=&quot;#ffffff&quot;/&gt;&lt;Shine shininess=&quot;30&quot;/&gt;&lt;/DisplayProperties&gt;&lt;Text&gt;{\rtf1\ansi\ansicpg1252\deff0\deflang1033{\fonttbl{\f0\fnil\fcharset0 Arial;}}&#10;{\colortbl ;\red255\green255\blue255;}&#10;\viewkind4\uc1\pard\qc\cf1\fs52 Meet Customer Needs\par&#10;}&#10;&lt;/Text&gt;&lt;/Shape&gt;&lt;Group id=&quot;254&quot; seq=&quot;1&quot; primaryItem=&quot;253&quot; isCurrentlyGrouped=&quot;1&quot; parentGroup=&quot;197&quot; lastGroup=&quot;197&quot;/&gt;&lt;/Scene&gt;&lt;/Perspector&gt;&#10;"/>
  <p:tag name="PERSPECTOR-QUALITYLEVEL" val="3"/>
  <p:tag name="PERSPECTOR-TYPE" val="BMP"/>
</p:tagLst>
</file>

<file path=ppt/tags/tag2.xml><?xml version="1.0" encoding="utf-8"?>
<p:tagLst xmlns:a="http://schemas.openxmlformats.org/drawingml/2006/main" xmlns:r="http://schemas.openxmlformats.org/officeDocument/2006/relationships" xmlns:p="http://schemas.openxmlformats.org/presentationml/2006/main">
  <p:tag name="PERSPECTOR-DATA" val="&lt;?xml version='1.0' encoding='utf-8'?&gt;&#10;&lt;Perspector majorVersion=&quot;1&quot; minorVersion=&quot;500&quot;&gt;&lt;Scene frameLeft=&quot;150&quot; frameTop=&quot;144&quot; scaleX=&quot;0.854175007751728&quot; scaleY=&quot;0.972774355681032&quot; frameWidth=&quot;420&quot; frameHeight=&quot;354&quot; frameOrientationIsPortrait=&quot;0&quot; light1Strength=&quot;0.3&quot; light1Direction=&quot;-1.500000,-0.400000,1.000000&quot; light2Strength=&quot;0&quot; light3Strength=&quot;0&quot; light4Strength=&quot;0&quot; lightDirectionX=&quot;-1.5&quot;&gt;&lt;Camera modelViewMatrix=&quot;1.000000,0.000000,0.000000,0.000000,0.000000,1.000000,0.000000,0.000000,0.000000,0.000000,1.000000,0.000000,1.038071,-0.473517,0.000000,1.000000&quot;/&gt;&lt;BaseCamera modelViewMatrix=&quot;1.000000,0.000000,0.000000,0.000000,0.000000,1.000000,0.000000,0.000000,0.000000,0.000000,1.000000,0.000000,1.038071,-0.473517,0.000000,1.000000&quot;/&gt;&lt;DefaultTextFormat&gt;{\rtf1\ansi\ansicpg1252\deff0{\fonttbl{\f0\fnil\fcharset0 Calibri;}}&#10;{\colortbl ;\red0\green0\blue0;}&#10;\viewkind4\uc1\pard\qc\cf1\lang1033\f0\fs64 Specialized knowledge\par&#10;}&#10;&lt;/DefaultTextFormat&gt;&lt;Shape id=&quot;14&quot; parentGroup=&quot;32&quot; lastGroup=&quot;32&quot; type=&quot;Can&quot;&gt;&lt;Position position=&quot;-45.496689,155.539536,15.196446&quot; size=&quot;405.109253,38.235500,405.109253&quot; rotation=&quot;0.000000,-0.000082,0.000000&quot; location=&quot;-45.496689,155.300140,-17.474121&quot; rotationMatrix=&quot;1.000000,0.000000,0.000000,0.000000,1.000000,0.000001,0.000000,-0.000001,1.000000&quot; center=&quot;-1.034016,3.529549,-22.330133&quot; rightOffset=&quot;4.603514,0.000000,0.000000&quot; topOffset=&quot;0.000000,0.425000,0.090336&quot; farOffset=&quot;0.000000,0.957118,-4.502918&quot;/&gt;&lt;DisplayProperties ensureTextContrast=&quot;1&quot;&gt;&lt;Fill color=&quot;#4f81bd&quot; colorSchemeIndex=&quot;5&quot;/&gt;&lt;Line/&gt;&lt;Font color=&quot;#ffffff&quot;/&gt;&lt;Shine shininess=&quot;30&quot;/&gt;&lt;/DisplayProperties&gt;&lt;Text&gt;{\rtf1\ansi\ansicpg1252\deff0{\fonttbl{\f0\fswiss\fprq2\fcharset0 Arial;}}&#10;{\colortbl ;\red255\green255\blue255;}&#10;\viewkind4\uc1\pard\qc\cf1\lang1033\f0\fs36 Specialized knowledge\par&#10;}&#10;&lt;/Text&gt;&lt;/Shape&gt;&lt;List id=&quot;32&quot; primaryItem=&quot;14&quot; isCurrentlyGrouped=&quot;1&quot; isVertical=&quot;1&quot; gap=&quot;0.000000,5.000000,0.000000&quot; sizeIncrease=&quot;0.000000,0.000000,0.000000&quot; itemRotation=&quot;0.000000,0.000000,0.000000&quot; fixedItem=&quot;1&quot;/&gt;&lt;Shape id=&quot;41&quot; seq=&quot;5&quot; parentGroup=&quot;32&quot; lastGroup=&quot;32&quot; type=&quot;Can&quot;&gt;&lt;Position position=&quot;-45.496689,-60.637966,15.196167&quot; size=&quot;405.109253,38.235500,405.109253&quot; rotation=&quot;0.000000,-0.000082,0.000000&quot; location=&quot;-45.496689,-56.153419,27.471436&quot; rotationMatrix=&quot;1.000000,0.000000,0.000000,0.000000,1.000000,0.000001,0.000000,-0.000001,1.000000&quot; center=&quot;-1.034016,-1.276214,-23.351624&quot; rightOffset=&quot;4.603514,0.000000,0.000000&quot; topOffset=&quot;0.000000,0.425000,0.090336&quot; farOffset=&quot;0.000000,0.957118,-4.502918&quot;/&gt;&lt;DisplayProperties ensureTextContrast=&quot;1&quot;&gt;&lt;Fill color=&quot;#c0504d&quot; colorSchemeIndex=&quot;6&quot;/&gt;&lt;Line/&gt;&lt;Font color=&quot;#ffffff&quot;/&gt;&lt;Shine shininess=&quot;30&quot;/&gt;&lt;/DisplayProperties&gt;&lt;Text&gt;{\rtf1\ansi\ansicpg1252\deff0{\fonttbl{\f0\fswiss\fprq2\fcharset0 Arial;}}&#10;{\colortbl ;\red255\green255\blue255;}&#10;\viewkind4\uc1\pard\qc\cf1\lang1033\f0\fs36 Uniform code of ethics\par&#10;}&#10;&lt;/Text&gt;&lt;/Shape&gt;&lt;Shape id=&quot;42&quot; seq=&quot;4&quot; parentGroup=&quot;32&quot; lastGroup=&quot;32&quot; type=&quot;Can&quot;&gt;&lt;Position position=&quot;-45.496689,-17.402462,15.196198&quot; size=&quot;405.109253,38.235500,405.109253&quot; rotation=&quot;0.000000,-0.000082,0.000000&quot; location=&quot;-45.496689,-13.862709,18.482300&quot; rotationMatrix=&quot;1.000000,0.000000,0.000000,0.000000,1.000000,0.000001,0.000000,-0.000001,1.000000&quot; center=&quot;-1.034016,-0.315062,-23.147326&quot; rightOffset=&quot;4.603514,0.000000,0.000000&quot; topOffset=&quot;0.000000,0.425000,0.090336&quot; farOffset=&quot;0.000000,0.957118,-4.502918&quot;/&gt;&lt;DisplayProperties ensureTextContrast=&quot;1&quot;&gt;&lt;Fill color=&quot;#a95963&quot; colorBlendFactor=&quot;0.8&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Certification process and certification body\par&#10;}&#10;&lt;/Text&gt;&lt;/Shape&gt;&lt;Shape id=&quot;43&quot; seq=&quot;3&quot; parentGroup=&quot;32&quot; lastGroup=&quot;32&quot; type=&quot;Can&quot;&gt;&lt;Position position=&quot;-45.496689,25.833031,15.196290&quot; size=&quot;405.109253,38.235500,405.109253&quot; rotation=&quot;0.000000,-0.000082,0.000000&quot; location=&quot;-45.496689,28.428003,9.493225&quot; rotationMatrix=&quot;1.000000,0.000000,0.000000,0.000000,1.000000,0.000001,0.000000,-0.000001,1.000000&quot; center=&quot;-1.034016,0.646091,-22.943027&quot; rightOffset=&quot;4.603514,0.000000,0.000000&quot; topOffset=&quot;0.000000,0.425000,0.090336&quot; farOffset=&quot;0.000000,0.957118,-4.502918&quot;/&gt;&lt;DisplayProperties ensureTextContrast=&quot;1&quot;&gt;&lt;Fill color=&quot;#926379&quot; colorBlendFactor=&quot;0.6&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Requires an unique set of skills\par&#10;}&#10;&lt;/Text&gt;&lt;/Shape&gt;&lt;Shape id=&quot;44&quot; seq=&quot;2&quot; parentGroup=&quot;32&quot; lastGroup=&quot;32&quot; type=&quot;Can&quot;&gt;&lt;Position position=&quot;-45.496689,69.068550,15.196324&quot; size=&quot;405.109253,38.235500,405.109253&quot; rotation=&quot;0.000000,-0.000082,0.000000&quot; location=&quot;-45.496689,70.718727,0.504089&quot; rotationMatrix=&quot;1.000000,0.000000,0.000000,0.000000,1.000000,0.000001,0.000000,-0.000001,1.000000&quot; center=&quot;-1.034016,1.607244,-22.738729&quot; rightOffset=&quot;4.603514,0.000000,0.000000&quot; topOffset=&quot;0.000000,0.425000,0.090336&quot; farOffset=&quot;0.000000,0.957118,-4.502918&quot;/&gt;&lt;DisplayProperties ensureTextContrast=&quot;1&quot;&gt;&lt;Fill color=&quot;#7c6d90&quot; colorBlendFactor=&quot;0.4&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A defined culture\par&#10;}&#10;&lt;/Text&gt;&lt;/Shape&gt;&lt;Shape id=&quot;45&quot; seq=&quot;1&quot; parentGroup=&quot;32&quot; lastGroup=&quot;32&quot; type=&quot;Can&quot;&gt;&lt;Position position=&quot;-45.496689,112.304039,15.196416&quot; size=&quot;405.109253,38.235500,405.109253&quot; rotation=&quot;0.000000,-0.000082,0.000000&quot; location=&quot;-45.496689,113.009438,-8.484985&quot; rotationMatrix=&quot;1.000000,0.000000,0.000000,0.000000,1.000000,0.000001,0.000000,-0.000001,1.000000&quot; center=&quot;-1.034016,2.568396,-22.534431&quot; rightOffset=&quot;4.603514,0.000000,0.000000&quot; topOffset=&quot;0.000000,0.425000,0.090336&quot; farOffset=&quot;0.000000,0.957118,-4.502918&quot;/&gt;&lt;DisplayProperties ensureTextContrast=&quot;1&quot;&gt;&lt;Fill color=&quot;#6577a6&quot; colorBlendFactor=&quot;0.2&quot; color1=&quot;#c0504d&quot; colorSchemeIndex1=&quot;6&quot; color2=&quot;#4f81bd&quot; colorSchemeIndex2=&quot;5&quot;/&gt;&lt;Line/&gt;&lt;Font color=&quot;#ffffff&quot;/&gt;&lt;Shine shininess=&quot;30&quot;/&gt;&lt;/DisplayProperties&gt;&lt;Text&gt;{\rtf1\ansi\ansicpg1252\deff0{\fonttbl{\f0\fswiss\fprq2\fcharset0 Arial;}}&#10;{\colortbl ;\red255\green255\blue255;}&#10;\viewkind4\uc1\pard\qc\cf1\lang1033\f0\fs36 Significant contribution to society\par&#10;}&#10;&lt;/Text&gt;&lt;/Shape&gt;&lt;/Scene&gt;&lt;/Perspector&gt;&#10;"/>
  <p:tag name="PERSPECTOR-QUALITYLEVEL" val="3"/>
  <p:tag name="PERSPECTOR-TYPE" val="BMP"/>
</p:tagLst>
</file>

<file path=ppt/theme/theme1.xml><?xml version="1.0" encoding="utf-8"?>
<a:theme xmlns:a="http://schemas.openxmlformats.org/drawingml/2006/main" name="Sales Text 1 200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75000"/>
            <a:alpha val="37000"/>
          </a:schemeClr>
        </a:solidFill>
        <a:ln w="4445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 Text 1 2009</Template>
  <TotalTime>1382</TotalTime>
  <Words>1184</Words>
  <Application>Microsoft Macintosh PowerPoint</Application>
  <PresentationFormat>On-screen Show (4:3)</PresentationFormat>
  <Paragraphs>235</Paragraphs>
  <Slides>50</Slides>
  <Notes>30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Sales Text 1 2009</vt:lpstr>
      <vt:lpstr>February 12,2014</vt:lpstr>
      <vt:lpstr>Elevator Pitch</vt:lpstr>
      <vt:lpstr>Reaching Decision makers</vt:lpstr>
      <vt:lpstr>Fogging</vt:lpstr>
      <vt:lpstr>She’s on the Phone-What next?</vt:lpstr>
      <vt:lpstr>Coffee Cake Call</vt:lpstr>
      <vt:lpstr>Questions</vt:lpstr>
      <vt:lpstr>Mirroring</vt:lpstr>
      <vt:lpstr>Overview  of Selling</vt:lpstr>
      <vt:lpstr>Learning Objectives</vt:lpstr>
      <vt:lpstr>Learning Objectives</vt:lpstr>
      <vt:lpstr>Personal Selling – Defined</vt:lpstr>
      <vt:lpstr>Trust-Based Relationship Selling</vt:lpstr>
      <vt:lpstr>Customer Value</vt:lpstr>
      <vt:lpstr>Assessing the Value of the Salesperson</vt:lpstr>
      <vt:lpstr>Assessing the Value of the Salesperson</vt:lpstr>
      <vt:lpstr>Sales Dialogue</vt:lpstr>
      <vt:lpstr>Purpose of Sales Dialogue</vt:lpstr>
      <vt:lpstr>Purpose of Sales Dialogue</vt:lpstr>
      <vt:lpstr>Purpose of Sales Dialogue</vt:lpstr>
      <vt:lpstr>Transaction-Focused Selling vs. Trust-Based Relationship Selling</vt:lpstr>
      <vt:lpstr>Transaction-Focused Selling vs.  Trust-Based Relationship Selling</vt:lpstr>
      <vt:lpstr>Evolution of Personal Selling –  What is a “Profession”</vt:lpstr>
      <vt:lpstr>Sales Professionalism</vt:lpstr>
      <vt:lpstr>Contributions of Personal Selling:   Salespeople and Society</vt:lpstr>
      <vt:lpstr>Contributions of Personal Selling: Salespeople and the Employing Firm</vt:lpstr>
      <vt:lpstr>Contributions of Personal Selling: Salespeople and the Customer</vt:lpstr>
      <vt:lpstr>Ethical Dilemma</vt:lpstr>
      <vt:lpstr>Alternative Personal Selling Approaches</vt:lpstr>
      <vt:lpstr>Stimulus Response Selling</vt:lpstr>
      <vt:lpstr>Stimulus Response Selling</vt:lpstr>
      <vt:lpstr>Continued Affirmation Selling</vt:lpstr>
      <vt:lpstr>Mental States Selling</vt:lpstr>
      <vt:lpstr>Mental States Selling</vt:lpstr>
      <vt:lpstr>Need Satisfaction Selling</vt:lpstr>
      <vt:lpstr>Need Satisfaction Selling</vt:lpstr>
      <vt:lpstr>Problem Solving Selling</vt:lpstr>
      <vt:lpstr>Problem Solving Selling</vt:lpstr>
      <vt:lpstr>Ethical Dilemma</vt:lpstr>
      <vt:lpstr>Consultative Selling</vt:lpstr>
      <vt:lpstr>The Sales Process - Overview</vt:lpstr>
      <vt:lpstr>Characteristics of Sales Careers</vt:lpstr>
      <vt:lpstr>Occupational Outlook</vt:lpstr>
      <vt:lpstr>Advancement Opportunities</vt:lpstr>
      <vt:lpstr>Immediate Feedback</vt:lpstr>
      <vt:lpstr>Job Variety and Independence</vt:lpstr>
      <vt:lpstr>Compensation</vt:lpstr>
      <vt:lpstr>Common Types of Sales Positions</vt:lpstr>
      <vt:lpstr>Other Types of Sales Positions</vt:lpstr>
      <vt:lpstr>Characteristics of  Successful Salespeople</vt:lpstr>
    </vt:vector>
  </TitlesOfParts>
  <Company>Ball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Selling</dc:title>
  <dc:creator>Inks, Scott A.</dc:creator>
  <cp:lastModifiedBy>Don Surath</cp:lastModifiedBy>
  <cp:revision>110</cp:revision>
  <dcterms:created xsi:type="dcterms:W3CDTF">2012-01-27T20:01:59Z</dcterms:created>
  <dcterms:modified xsi:type="dcterms:W3CDTF">2014-02-20T01:45:16Z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1130455815</vt:i4>
  </property>
  <property fmtid="{D5CDD505-2E9C-101B-9397-08002B2CF9AE}" pid="3" name="_NewReviewCycle">
    <vt:lpwstr/>
  </property>
  <property fmtid="{D5CDD505-2E9C-101B-9397-08002B2CF9AE}" pid="4" name="_EmailSubject">
    <vt:lpwstr>PPT Template </vt:lpwstr>
  </property>
  <property fmtid="{D5CDD505-2E9C-101B-9397-08002B2CF9AE}" pid="5" name="_AuthorEmail">
    <vt:lpwstr>Daniel.Noguera@cengage.com</vt:lpwstr>
  </property>
  <property fmtid="{D5CDD505-2E9C-101B-9397-08002B2CF9AE}" pid="6" name="_AuthorEmailDisplayName">
    <vt:lpwstr>Noguera, Daniel</vt:lpwstr>
  </property>
  <property fmtid="{D5CDD505-2E9C-101B-9397-08002B2CF9AE}" pid="7" name="_PreviousAdHocReviewCycleID">
    <vt:i4>-645163926</vt:i4>
  </property>
</Properties>
</file>